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8" r:id="rId2"/>
    <p:sldId id="260" r:id="rId3"/>
    <p:sldId id="261" r:id="rId4"/>
    <p:sldId id="259" r:id="rId5"/>
    <p:sldId id="262" r:id="rId6"/>
    <p:sldId id="263" r:id="rId7"/>
    <p:sldId id="264" r:id="rId8"/>
    <p:sldId id="265" r:id="rId9"/>
    <p:sldId id="266" r:id="rId10"/>
    <p:sldId id="268"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7" d="100"/>
          <a:sy n="77" d="100"/>
        </p:scale>
        <p:origin x="970" y="5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EFCCF1-800F-4338-9A13-B90AD9AEFF6F}" type="datetimeFigureOut">
              <a:rPr lang="en-US" smtClean="0"/>
              <a:t>6/30/2016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E17DF6-423D-462D-B4FE-40488AEDDFD2}" type="slidenum">
              <a:rPr lang="en-US" smtClean="0"/>
              <a:t>‹#›</a:t>
            </a:fld>
            <a:endParaRPr lang="en-US"/>
          </a:p>
        </p:txBody>
      </p:sp>
    </p:spTree>
    <p:extLst>
      <p:ext uri="{BB962C8B-B14F-4D97-AF65-F5344CB8AC3E}">
        <p14:creationId xmlns:p14="http://schemas.microsoft.com/office/powerpoint/2010/main" val="18401801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B23941-79BB-4F93-B5DF-1BBA33BB6EC3}" type="slidenum">
              <a:rPr lang="en-ZW" altLang="en-US"/>
              <a:pPr/>
              <a:t>2</a:t>
            </a:fld>
            <a:endParaRPr lang="en-ZW" altLang="en-US"/>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xfrm>
            <a:off x="914400" y="4343400"/>
            <a:ext cx="5029200" cy="4114800"/>
          </a:xfrm>
        </p:spPr>
        <p:txBody>
          <a:bodyPr/>
          <a:lstStyle/>
          <a:p>
            <a:r>
              <a:rPr lang="en-US" altLang="en-US"/>
              <a:t>These are some characteristic features associated with the original, opaque-2 mutation.  Some of these undesirable traits are encountered when breeders convert (or introgress) normal maize to QPM; hence some of the difficulty in converting normal (e.g. MH18) to QPM.</a:t>
            </a:r>
          </a:p>
        </p:txBody>
      </p:sp>
    </p:spTree>
    <p:extLst>
      <p:ext uri="{BB962C8B-B14F-4D97-AF65-F5344CB8AC3E}">
        <p14:creationId xmlns:p14="http://schemas.microsoft.com/office/powerpoint/2010/main" val="926396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E21624-31B9-40F9-8137-B25A84F4FE8F}" type="slidenum">
              <a:rPr lang="en-ZW" altLang="en-US"/>
              <a:pPr/>
              <a:t>10</a:t>
            </a:fld>
            <a:endParaRPr lang="en-ZW" altLang="en-US"/>
          </a:p>
        </p:txBody>
      </p:sp>
      <p:sp>
        <p:nvSpPr>
          <p:cNvPr id="129026" name="Rectangle 2"/>
          <p:cNvSpPr>
            <a:spLocks noRot="1" noChangeArrowheads="1" noTextEdit="1"/>
          </p:cNvSpPr>
          <p:nvPr>
            <p:ph type="sldImg"/>
          </p:nvPr>
        </p:nvSpPr>
        <p:spPr>
          <a:ln/>
        </p:spPr>
      </p:sp>
      <p:sp>
        <p:nvSpPr>
          <p:cNvPr id="129027" name="Rectangle 3"/>
          <p:cNvSpPr>
            <a:spLocks noGrp="1" noChangeArrowheads="1"/>
          </p:cNvSpPr>
          <p:nvPr>
            <p:ph type="body" idx="1"/>
          </p:nvPr>
        </p:nvSpPr>
        <p:spPr>
          <a:xfrm>
            <a:off x="914400" y="4343400"/>
            <a:ext cx="5029200" cy="4114800"/>
          </a:xfrm>
        </p:spPr>
        <p:txBody>
          <a:bodyPr/>
          <a:lstStyle/>
          <a:p>
            <a:r>
              <a:rPr lang="en-US" altLang="en-US"/>
              <a:t>Here we expect that other presenters will sing the praises of QPM tested in Malawi: e.g. SG2000 had about 700 on-farm large plots of QPM in 2001/02; also, Chitedze has had many.  If questioned, indicate that in CIMMYT’s recent testing in southern Africa, the best QPM are not as good as the best experimental normal hybrids, but they are competitive with some commercial hybrids.</a:t>
            </a:r>
          </a:p>
        </p:txBody>
      </p:sp>
    </p:spTree>
    <p:extLst>
      <p:ext uri="{BB962C8B-B14F-4D97-AF65-F5344CB8AC3E}">
        <p14:creationId xmlns:p14="http://schemas.microsoft.com/office/powerpoint/2010/main" val="24643218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38313" y="5907088"/>
            <a:ext cx="58483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9"/>
          <p:cNvSpPr>
            <a:spLocks noGrp="1"/>
          </p:cNvSpPr>
          <p:nvPr>
            <p:ph type="body" sz="quarter" idx="11"/>
          </p:nvPr>
        </p:nvSpPr>
        <p:spPr>
          <a:xfrm>
            <a:off x="838200" y="1752600"/>
            <a:ext cx="7124700" cy="1143000"/>
          </a:xfrm>
          <a:prstGeom prst="rect">
            <a:avLst/>
          </a:prstGeom>
        </p:spPr>
        <p:txBody>
          <a:bodyPr/>
          <a:lstStyle>
            <a:lvl1pPr marL="114300" indent="0" algn="ctr">
              <a:buNone/>
              <a:defRPr sz="4800">
                <a:latin typeface="Gill Sans" pitchFamily="34" charset="0"/>
              </a:defRPr>
            </a:lvl1pPr>
          </a:lstStyle>
          <a:p>
            <a:pPr lvl="0"/>
            <a:r>
              <a:rPr lang="en-US" smtClean="0"/>
              <a:t>Click to edit Master text styles</a:t>
            </a:r>
          </a:p>
        </p:txBody>
      </p:sp>
      <p:sp>
        <p:nvSpPr>
          <p:cNvPr id="12" name="Text Placeholder 11"/>
          <p:cNvSpPr>
            <a:spLocks noGrp="1"/>
          </p:cNvSpPr>
          <p:nvPr>
            <p:ph type="body" sz="quarter" idx="12"/>
          </p:nvPr>
        </p:nvSpPr>
        <p:spPr>
          <a:xfrm>
            <a:off x="2360613" y="3581400"/>
            <a:ext cx="4575175" cy="1219200"/>
          </a:xfrm>
          <a:prstGeom prst="rect">
            <a:avLst/>
          </a:prstGeom>
        </p:spPr>
        <p:txBody>
          <a:bodyPr/>
          <a:lstStyle>
            <a:lvl1pPr marL="114300" indent="0" algn="ctr">
              <a:buNone/>
              <a:defRPr>
                <a:latin typeface="Gill Sans" pitchFamily="34" charset="0"/>
              </a:defRPr>
            </a:lvl1pPr>
            <a:lvl2pPr marL="411480" indent="0">
              <a:buNone/>
              <a:defRPr/>
            </a:lvl2pPr>
            <a:lvl3pPr marL="777240" indent="0">
              <a:buNone/>
              <a:defRPr/>
            </a:lvl3pPr>
            <a:lvl4pPr marL="1051560" indent="0">
              <a:buNone/>
              <a:defRPr/>
            </a:lvl4pPr>
          </a:lstStyle>
          <a:p>
            <a:pPr lvl="0"/>
            <a:r>
              <a:rPr lang="en-US" smtClean="0"/>
              <a:t>Click to edit Master text styles</a:t>
            </a:r>
          </a:p>
        </p:txBody>
      </p:sp>
    </p:spTree>
    <p:extLst>
      <p:ext uri="{BB962C8B-B14F-4D97-AF65-F5344CB8AC3E}">
        <p14:creationId xmlns:p14="http://schemas.microsoft.com/office/powerpoint/2010/main" val="923971438"/>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lvl1pPr>
          </a:lstStyle>
          <a:p>
            <a:endParaRPr lang="en-US" altLang="en-US"/>
          </a:p>
        </p:txBody>
      </p:sp>
      <p:sp>
        <p:nvSpPr>
          <p:cNvPr id="6" name="Footer Placeholder 5"/>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en-US"/>
          </a:p>
        </p:txBody>
      </p:sp>
      <p:sp>
        <p:nvSpPr>
          <p:cNvPr id="7" name="Slide Number Placeholder 6"/>
          <p:cNvSpPr>
            <a:spLocks noGrp="1"/>
          </p:cNvSpPr>
          <p:nvPr>
            <p:ph type="sldNum" sz="quarter" idx="12"/>
          </p:nvPr>
        </p:nvSpPr>
        <p:spPr>
          <a:xfrm>
            <a:off x="6553200" y="6245225"/>
            <a:ext cx="2133600" cy="476250"/>
          </a:xfrm>
          <a:prstGeom prst="rect">
            <a:avLst/>
          </a:prstGeom>
        </p:spPr>
        <p:txBody>
          <a:bodyPr/>
          <a:lstStyle>
            <a:lvl1pPr>
              <a:defRPr/>
            </a:lvl1pPr>
          </a:lstStyle>
          <a:p>
            <a:fld id="{EE9F146A-2BB7-4327-8578-6D6F8D071316}" type="slidenum">
              <a:rPr lang="en-US" altLang="en-US"/>
              <a:pPr/>
              <a:t>‹#›</a:t>
            </a:fld>
            <a:endParaRPr lang="en-US" altLang="en-US"/>
          </a:p>
        </p:txBody>
      </p:sp>
    </p:spTree>
    <p:extLst>
      <p:ext uri="{BB962C8B-B14F-4D97-AF65-F5344CB8AC3E}">
        <p14:creationId xmlns:p14="http://schemas.microsoft.com/office/powerpoint/2010/main" val="590953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483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a:prstGeom prst="rect">
            <a:avLst/>
          </a:prstGeom>
        </p:spPr>
        <p:txBody>
          <a:bodyPr/>
          <a:lstStyle>
            <a:lvl1pPr>
              <a:defRPr/>
            </a:lvl1pPr>
          </a:lstStyle>
          <a:p>
            <a:endParaRPr lang="en-US" altLang="en-US">
              <a:solidFill>
                <a:srgbClr val="FFFFFF"/>
              </a:solidFill>
            </a:endParaRPr>
          </a:p>
        </p:txBody>
      </p:sp>
      <p:sp>
        <p:nvSpPr>
          <p:cNvPr id="4" name="Footer Placeholder 3"/>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a:xfrm>
            <a:off x="6553200" y="6245225"/>
            <a:ext cx="2133600" cy="476250"/>
          </a:xfrm>
          <a:prstGeom prst="rect">
            <a:avLst/>
          </a:prstGeom>
        </p:spPr>
        <p:txBody>
          <a:bodyPr/>
          <a:lstStyle>
            <a:lvl1pPr>
              <a:defRPr/>
            </a:lvl1pPr>
          </a:lstStyle>
          <a:p>
            <a:fld id="{4A1D6A4A-5964-46BF-BC1A-7FD7CF5AD6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5561210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IN"/>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eaLnBrk="1" fontAlgn="auto" hangingPunct="1">
              <a:spcBef>
                <a:spcPts val="0"/>
              </a:spcBef>
              <a:spcAft>
                <a:spcPts val="0"/>
              </a:spcAft>
              <a:defRPr/>
            </a:pPr>
            <a:fld id="{7AB19712-E5F4-4C69-A84C-0D2A03879FF4}" type="datetime1">
              <a:rPr lang="en-US" smtClean="0">
                <a:solidFill>
                  <a:prstClr val="black">
                    <a:tint val="75000"/>
                  </a:prstClr>
                </a:solidFill>
                <a:latin typeface="Calibri"/>
                <a:ea typeface="+mn-ea"/>
              </a:rPr>
              <a:pPr eaLnBrk="1" fontAlgn="auto" hangingPunct="1">
                <a:spcBef>
                  <a:spcPts val="0"/>
                </a:spcBef>
                <a:spcAft>
                  <a:spcPts val="0"/>
                </a:spcAft>
                <a:defRPr/>
              </a:pPr>
              <a:t>6/30/2016</a:t>
            </a:fld>
            <a:endParaRPr lang="en-IN">
              <a:solidFill>
                <a:prstClr val="black">
                  <a:tint val="75000"/>
                </a:prstClr>
              </a:solidFill>
              <a:latin typeface="Calibri"/>
              <a:ea typeface="+mn-ea"/>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eaLnBrk="1" fontAlgn="auto" hangingPunct="1">
              <a:spcBef>
                <a:spcPts val="0"/>
              </a:spcBef>
              <a:spcAft>
                <a:spcPts val="0"/>
              </a:spcAft>
              <a:defRPr/>
            </a:pPr>
            <a:endParaRPr lang="en-IN">
              <a:solidFill>
                <a:prstClr val="black">
                  <a:tint val="75000"/>
                </a:prstClr>
              </a:solidFill>
              <a:latin typeface="Calibri"/>
              <a:ea typeface="+mn-ea"/>
            </a:endParaRPr>
          </a:p>
        </p:txBody>
      </p:sp>
    </p:spTree>
    <p:extLst>
      <p:ext uri="{BB962C8B-B14F-4D97-AF65-F5344CB8AC3E}">
        <p14:creationId xmlns:p14="http://schemas.microsoft.com/office/powerpoint/2010/main" val="4162909508"/>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s-ES"/>
          </a:p>
        </p:txBody>
      </p:sp>
      <p:sp>
        <p:nvSpPr>
          <p:cNvPr id="4" name="Text Placeholder 3"/>
          <p:cNvSpPr>
            <a:spLocks noGrp="1"/>
          </p:cNvSpPr>
          <p:nvPr>
            <p:ph type="body" sz="quarter" idx="10"/>
          </p:nvPr>
        </p:nvSpPr>
        <p:spPr>
          <a:xfrm>
            <a:off x="457200" y="1524000"/>
            <a:ext cx="8229600" cy="44196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6867419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245225"/>
            <a:ext cx="2133600" cy="476250"/>
          </a:xfrm>
          <a:prstGeom prst="rect">
            <a:avLst/>
          </a:prstGeom>
        </p:spPr>
        <p:txBody>
          <a:bodyPr/>
          <a:lstStyle>
            <a:lvl1pPr>
              <a:defRPr/>
            </a:lvl1pPr>
          </a:lstStyle>
          <a:p>
            <a:endParaRPr lang="en-US" altLang="en-US"/>
          </a:p>
        </p:txBody>
      </p:sp>
      <p:sp>
        <p:nvSpPr>
          <p:cNvPr id="4" name="Footer Placeholder 3"/>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en-US"/>
          </a:p>
        </p:txBody>
      </p:sp>
      <p:sp>
        <p:nvSpPr>
          <p:cNvPr id="5" name="Slide Number Placeholder 4"/>
          <p:cNvSpPr>
            <a:spLocks noGrp="1"/>
          </p:cNvSpPr>
          <p:nvPr>
            <p:ph type="sldNum" sz="quarter" idx="12"/>
          </p:nvPr>
        </p:nvSpPr>
        <p:spPr>
          <a:xfrm>
            <a:off x="6553200" y="6245225"/>
            <a:ext cx="2133600" cy="476250"/>
          </a:xfrm>
          <a:prstGeom prst="rect">
            <a:avLst/>
          </a:prstGeom>
        </p:spPr>
        <p:txBody>
          <a:bodyPr/>
          <a:lstStyle>
            <a:lvl1pPr>
              <a:defRPr/>
            </a:lvl1pPr>
          </a:lstStyle>
          <a:p>
            <a:fld id="{62A67806-5D51-4B68-8BF6-EF4FA9E36F12}" type="slidenum">
              <a:rPr lang="en-US" altLang="en-US"/>
              <a:pPr/>
              <a:t>‹#›</a:t>
            </a:fld>
            <a:endParaRPr lang="en-US" altLang="en-US"/>
          </a:p>
        </p:txBody>
      </p:sp>
    </p:spTree>
    <p:extLst>
      <p:ext uri="{BB962C8B-B14F-4D97-AF65-F5344CB8AC3E}">
        <p14:creationId xmlns:p14="http://schemas.microsoft.com/office/powerpoint/2010/main" val="1460081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0"/>
            <a:ext cx="9144000"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12"/>
          </p:nvPr>
        </p:nvSpPr>
        <p:spPr>
          <a:xfrm>
            <a:off x="533400" y="1676400"/>
            <a:ext cx="7772400" cy="838200"/>
          </a:xfrm>
          <a:prstGeom prst="rect">
            <a:avLst/>
          </a:prstGeom>
        </p:spPr>
        <p:txBody>
          <a:bodyPr/>
          <a:lstStyle>
            <a:lvl1pPr marL="114300" indent="0">
              <a:buClr>
                <a:srgbClr val="712123"/>
              </a:buClr>
              <a:buNone/>
              <a:defRPr sz="4400">
                <a:latin typeface="Gill Sans" pitchFamily="34" charset="0"/>
              </a:defRPr>
            </a:lvl1pPr>
            <a:lvl2pPr>
              <a:buClr>
                <a:srgbClr val="712123"/>
              </a:buClr>
              <a:defRPr sz="2800"/>
            </a:lvl2pPr>
            <a:lvl3pPr>
              <a:buClr>
                <a:srgbClr val="712123"/>
              </a:buClr>
              <a:defRPr sz="2400"/>
            </a:lvl3pPr>
            <a:lvl4pPr>
              <a:buClr>
                <a:srgbClr val="712123"/>
              </a:buClr>
              <a:defRPr sz="2000"/>
            </a:lvl4pPr>
            <a:lvl5pPr>
              <a:buClr>
                <a:srgbClr val="712123"/>
              </a:buClr>
              <a:defRPr sz="1800"/>
            </a:lvl5pPr>
          </a:lstStyle>
          <a:p>
            <a:pPr lvl="0"/>
            <a:r>
              <a:rPr lang="en-US" smtClean="0"/>
              <a:t>Click to edit Master text styles</a:t>
            </a:r>
          </a:p>
        </p:txBody>
      </p:sp>
    </p:spTree>
    <p:extLst>
      <p:ext uri="{BB962C8B-B14F-4D97-AF65-F5344CB8AC3E}">
        <p14:creationId xmlns:p14="http://schemas.microsoft.com/office/powerpoint/2010/main" val="2068640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ph">
    <p:spTree>
      <p:nvGrpSpPr>
        <p:cNvPr id="1" name=""/>
        <p:cNvGrpSpPr/>
        <p:nvPr/>
      </p:nvGrpSpPr>
      <p:grpSpPr>
        <a:xfrm>
          <a:off x="0" y="0"/>
          <a:ext cx="0" cy="0"/>
          <a:chOff x="0" y="0"/>
          <a:chExt cx="0" cy="0"/>
        </a:xfrm>
      </p:grpSpPr>
      <p:sp>
        <p:nvSpPr>
          <p:cNvPr id="2" name="Title 1"/>
          <p:cNvSpPr>
            <a:spLocks noGrp="1"/>
          </p:cNvSpPr>
          <p:nvPr>
            <p:ph type="title"/>
          </p:nvPr>
        </p:nvSpPr>
        <p:spPr>
          <a:xfrm>
            <a:off x="381000" y="1600200"/>
            <a:ext cx="7620000" cy="685800"/>
          </a:xfrm>
          <a:prstGeom prst="rect">
            <a:avLst/>
          </a:prstGeom>
        </p:spPr>
        <p:txBody>
          <a:bodyPr/>
          <a:lstStyle>
            <a:lvl1pPr>
              <a:defRPr>
                <a:latin typeface="Gill Sans" pitchFamily="34" charset="0"/>
              </a:defRPr>
            </a:lvl1pPr>
          </a:lstStyle>
          <a:p>
            <a:r>
              <a:rPr lang="en-US" smtClean="0"/>
              <a:t>Click to edit Master title style</a:t>
            </a:r>
            <a:endParaRPr lang="en-US" dirty="0"/>
          </a:p>
        </p:txBody>
      </p:sp>
      <p:sp>
        <p:nvSpPr>
          <p:cNvPr id="5" name="Chart Placeholder 4"/>
          <p:cNvSpPr>
            <a:spLocks noGrp="1"/>
          </p:cNvSpPr>
          <p:nvPr>
            <p:ph type="chart" sz="quarter" idx="11"/>
          </p:nvPr>
        </p:nvSpPr>
        <p:spPr>
          <a:xfrm>
            <a:off x="533400" y="3352800"/>
            <a:ext cx="3733800" cy="2743200"/>
          </a:xfrm>
          <a:prstGeom prst="rect">
            <a:avLst/>
          </a:prstGeom>
          <a:blipFill>
            <a:blip r:embed="rId2" cstate="print"/>
            <a:stretch>
              <a:fillRect/>
            </a:stretch>
          </a:blipFill>
        </p:spPr>
        <p:txBody>
          <a:bodyPr/>
          <a:lstStyle>
            <a:lvl1pPr marL="114300" indent="0">
              <a:buNone/>
              <a:defRPr/>
            </a:lvl1pPr>
          </a:lstStyle>
          <a:p>
            <a:pPr lvl="0"/>
            <a:r>
              <a:rPr lang="en-US" noProof="0" smtClean="0"/>
              <a:t>Click icon to add chart</a:t>
            </a:r>
            <a:endParaRPr lang="en-US" noProof="0" dirty="0"/>
          </a:p>
        </p:txBody>
      </p:sp>
    </p:spTree>
    <p:extLst>
      <p:ext uri="{BB962C8B-B14F-4D97-AF65-F5344CB8AC3E}">
        <p14:creationId xmlns:p14="http://schemas.microsoft.com/office/powerpoint/2010/main" val="2446500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7620000" cy="609600"/>
          </a:xfrm>
          <a:prstGeom prst="rect">
            <a:avLst/>
          </a:prstGeom>
        </p:spPr>
        <p:txBody>
          <a:bodyPr/>
          <a:lstStyle>
            <a:lvl1pPr>
              <a:defRPr sz="4400" baseline="0">
                <a:latin typeface="Gill Sans" pitchFamily="34" charset="0"/>
              </a:defRPr>
            </a:lvl1pPr>
          </a:lstStyle>
          <a:p>
            <a:r>
              <a:rPr lang="en-US" smtClean="0"/>
              <a:t>Click to edit Master title style</a:t>
            </a:r>
            <a:endParaRPr lang="en-US" dirty="0"/>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pPr lvl="0"/>
            <a:r>
              <a:rPr lang="en-US" noProof="0" smtClean="0"/>
              <a:t>Click icon to add table</a:t>
            </a:r>
            <a:endParaRPr lang="en-US" noProof="0" dirty="0"/>
          </a:p>
        </p:txBody>
      </p:sp>
      <p:sp>
        <p:nvSpPr>
          <p:cNvPr id="6" name="Text Placeholder 9"/>
          <p:cNvSpPr>
            <a:spLocks noGrp="1"/>
          </p:cNvSpPr>
          <p:nvPr>
            <p:ph type="body" sz="quarter" idx="1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3209090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7620000" cy="609600"/>
          </a:xfrm>
          <a:prstGeom prst="rect">
            <a:avLst/>
          </a:prstGeom>
        </p:spPr>
        <p:txBody>
          <a:bodyPr/>
          <a:lstStyle>
            <a:lvl1pPr>
              <a:defRPr baseline="0"/>
            </a:lvl1pPr>
          </a:lstStyle>
          <a:p>
            <a:r>
              <a:rPr lang="en-US" smtClean="0"/>
              <a:t>Click to edit Master title style</a:t>
            </a:r>
            <a:endParaRPr lang="en-US" dirty="0"/>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pPr lvl="0"/>
            <a:r>
              <a:rPr lang="en-US" noProof="0" smtClean="0"/>
              <a:t>Click icon to add table</a:t>
            </a:r>
            <a:endParaRPr lang="en-US" noProof="0" dirty="0"/>
          </a:p>
        </p:txBody>
      </p:sp>
      <p:sp>
        <p:nvSpPr>
          <p:cNvPr id="6" name="Text Placeholder 9"/>
          <p:cNvSpPr>
            <a:spLocks noGrp="1"/>
          </p:cNvSpPr>
          <p:nvPr>
            <p:ph type="body" sz="quarter" idx="1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1825872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pitchFamily="34" charset="-128"/>
                <a:cs typeface="Arial" pitchFamily="34" charset="0"/>
              </a:defRPr>
            </a:lvl1pPr>
          </a:lstStyle>
          <a:p>
            <a:pPr fontAlgn="base">
              <a:spcBef>
                <a:spcPct val="0"/>
              </a:spcBef>
              <a:spcAft>
                <a:spcPct val="0"/>
              </a:spcAft>
              <a:defRPr/>
            </a:pPr>
            <a:fld id="{D87A625E-F61E-422C-83E2-A4AD650C7DE9}" type="datetimeFigureOut">
              <a:rPr lang="en-US">
                <a:solidFill>
                  <a:prstClr val="black"/>
                </a:solidFill>
                <a:latin typeface="Arial" pitchFamily="34" charset="0"/>
              </a:rPr>
              <a:pPr fontAlgn="base">
                <a:spcBef>
                  <a:spcPct val="0"/>
                </a:spcBef>
                <a:spcAft>
                  <a:spcPct val="0"/>
                </a:spcAft>
                <a:defRPr/>
              </a:pPr>
              <a:t>6/30/2016</a:t>
            </a:fld>
            <a:endParaRPr lang="en-US">
              <a:solidFill>
                <a:prstClr val="black"/>
              </a:solidFill>
              <a:latin typeface="Arial" pitchFamily="34" charset="0"/>
            </a:endParaRPr>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atin typeface="Arial" pitchFamily="34" charset="0"/>
                <a:ea typeface="+mn-ea"/>
                <a:cs typeface="Arial" pitchFamily="34" charset="0"/>
              </a:defRPr>
            </a:lvl1pPr>
          </a:lstStyle>
          <a:p>
            <a:pPr fontAlgn="base">
              <a:spcBef>
                <a:spcPct val="0"/>
              </a:spcBef>
              <a:spcAft>
                <a:spcPct val="0"/>
              </a:spcAft>
              <a:defRPr/>
            </a:pPr>
            <a:endParaRPr lang="en-US">
              <a:solidFill>
                <a:prstClr val="black"/>
              </a:solidFill>
            </a:endParaRPr>
          </a:p>
        </p:txBody>
      </p:sp>
      <p:sp>
        <p:nvSpPr>
          <p:cNvPr id="4"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pitchFamily="34" charset="-128"/>
                <a:cs typeface="Arial" pitchFamily="34" charset="0"/>
              </a:defRPr>
            </a:lvl1pPr>
          </a:lstStyle>
          <a:p>
            <a:pPr fontAlgn="base">
              <a:spcBef>
                <a:spcPct val="0"/>
              </a:spcBef>
              <a:spcAft>
                <a:spcPct val="0"/>
              </a:spcAft>
              <a:defRPr/>
            </a:pPr>
            <a:fld id="{885AE11C-E16E-4E76-B5D8-16B4E8DF7900}" type="slidenum">
              <a:rPr lang="en-US">
                <a:solidFill>
                  <a:prstClr val="black"/>
                </a:solidFill>
                <a:latin typeface="Arial" pitchFamily="34" charset="0"/>
              </a:rPr>
              <a:pPr fontAlgn="base">
                <a:spcBef>
                  <a:spcPct val="0"/>
                </a:spcBef>
                <a:spcAft>
                  <a:spcPct val="0"/>
                </a:spcAft>
                <a:defRPr/>
              </a:pPr>
              <a:t>‹#›</a:t>
            </a:fld>
            <a:endParaRPr lang="en-US">
              <a:solidFill>
                <a:prstClr val="black"/>
              </a:solidFill>
              <a:latin typeface="Arial" pitchFamily="34" charset="0"/>
            </a:endParaRPr>
          </a:p>
        </p:txBody>
      </p:sp>
    </p:spTree>
    <p:extLst>
      <p:ext uri="{BB962C8B-B14F-4D97-AF65-F5344CB8AC3E}">
        <p14:creationId xmlns:p14="http://schemas.microsoft.com/office/powerpoint/2010/main" val="2141918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0"/>
            <a:ext cx="9144000"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1219200"/>
            <a:ext cx="8229600" cy="1143000"/>
          </a:xfrm>
          <a:prstGeom prst="rect">
            <a:avLst/>
          </a:prstGeom>
        </p:spPr>
        <p:txBody>
          <a:bodyPr/>
          <a:lstStyle>
            <a:lvl1pPr algn="l">
              <a:defRPr/>
            </a:lvl1pPr>
          </a:lstStyle>
          <a:p>
            <a:r>
              <a:rPr lang="en-US" smtClean="0"/>
              <a:t>Click to edit Master title style</a:t>
            </a:r>
            <a:endParaRPr lang="en-US" dirty="0"/>
          </a:p>
        </p:txBody>
      </p:sp>
    </p:spTree>
    <p:extLst>
      <p:ext uri="{BB962C8B-B14F-4D97-AF65-F5344CB8AC3E}">
        <p14:creationId xmlns:p14="http://schemas.microsoft.com/office/powerpoint/2010/main" val="3315108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83A61952-A71A-439D-8722-3C9CD9D7B19D}" type="datetimeFigureOut">
              <a:rPr lang="en-GB">
                <a:solidFill>
                  <a:prstClr val="black"/>
                </a:solidFill>
                <a:latin typeface="Arial" pitchFamily="34" charset="0"/>
                <a:ea typeface="MS PGothic" pitchFamily="34" charset="-128"/>
              </a:rPr>
              <a:pPr fontAlgn="base">
                <a:spcBef>
                  <a:spcPct val="0"/>
                </a:spcBef>
                <a:spcAft>
                  <a:spcPct val="0"/>
                </a:spcAft>
                <a:defRPr/>
              </a:pPr>
              <a:t>30/06/2016</a:t>
            </a:fld>
            <a:endParaRPr lang="en-GB">
              <a:solidFill>
                <a:prstClr val="black"/>
              </a:solidFill>
              <a:latin typeface="Arial" pitchFamily="34" charset="0"/>
              <a:ea typeface="MS PGothic" pitchFamily="34" charset="-128"/>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en-GB">
              <a:solidFill>
                <a:prstClr val="black"/>
              </a:solidFill>
              <a:latin typeface="Arial" pitchFamily="34" charset="0"/>
              <a:ea typeface="MS PGothic" pitchFamily="34" charset="-128"/>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F51BC598-B25F-4417-8F39-55DD64C3B50F}" type="slidenum">
              <a:rPr lang="en-GB">
                <a:solidFill>
                  <a:prstClr val="black"/>
                </a:solidFill>
                <a:latin typeface="Arial" pitchFamily="34" charset="0"/>
                <a:ea typeface="MS PGothic" pitchFamily="34" charset="-128"/>
              </a:rPr>
              <a:pPr fontAlgn="base">
                <a:spcBef>
                  <a:spcPct val="0"/>
                </a:spcBef>
                <a:spcAft>
                  <a:spcPct val="0"/>
                </a:spcAft>
                <a:defRPr/>
              </a:pPr>
              <a:t>‹#›</a:t>
            </a:fld>
            <a:endParaRPr lang="en-GB">
              <a:solidFill>
                <a:prstClr val="black"/>
              </a:solidFill>
              <a:latin typeface="Arial" pitchFamily="34" charset="0"/>
              <a:ea typeface="MS PGothic" pitchFamily="34" charset="-128"/>
            </a:endParaRPr>
          </a:p>
        </p:txBody>
      </p:sp>
    </p:spTree>
    <p:extLst>
      <p:ext uri="{BB962C8B-B14F-4D97-AF65-F5344CB8AC3E}">
        <p14:creationId xmlns:p14="http://schemas.microsoft.com/office/powerpoint/2010/main" val="1723719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Online Image Placeholder 3"/>
          <p:cNvSpPr>
            <a:spLocks noGrp="1"/>
          </p:cNvSpPr>
          <p:nvPr>
            <p:ph type="clipArt" sz="half" idx="2"/>
          </p:nvPr>
        </p:nvSpPr>
        <p:spPr>
          <a:xfrm>
            <a:off x="4648200" y="1600200"/>
            <a:ext cx="4038600" cy="4525963"/>
          </a:xfrm>
          <a:prstGeom prst="rect">
            <a:avLst/>
          </a:prstGeom>
        </p:spPr>
        <p:txBody>
          <a:bodyPr/>
          <a:lstStyle/>
          <a:p>
            <a:endParaRPr lang="en-US"/>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lvl1pPr>
          </a:lstStyle>
          <a:p>
            <a:endParaRPr lang="en-US" altLang="en-US"/>
          </a:p>
        </p:txBody>
      </p:sp>
      <p:sp>
        <p:nvSpPr>
          <p:cNvPr id="6" name="Footer Placeholder 5"/>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en-US"/>
          </a:p>
        </p:txBody>
      </p:sp>
      <p:sp>
        <p:nvSpPr>
          <p:cNvPr id="7" name="Slide Number Placeholder 6"/>
          <p:cNvSpPr>
            <a:spLocks noGrp="1"/>
          </p:cNvSpPr>
          <p:nvPr>
            <p:ph type="sldNum" sz="quarter" idx="12"/>
          </p:nvPr>
        </p:nvSpPr>
        <p:spPr>
          <a:xfrm>
            <a:off x="6553200" y="6245225"/>
            <a:ext cx="2133600" cy="476250"/>
          </a:xfrm>
          <a:prstGeom prst="rect">
            <a:avLst/>
          </a:prstGeom>
        </p:spPr>
        <p:txBody>
          <a:bodyPr/>
          <a:lstStyle>
            <a:lvl1pPr>
              <a:defRPr/>
            </a:lvl1pPr>
          </a:lstStyle>
          <a:p>
            <a:fld id="{AD99A252-5D01-464F-8AA0-1B9A15CCAE62}" type="slidenum">
              <a:rPr lang="en-US" altLang="en-US"/>
              <a:pPr/>
              <a:t>‹#›</a:t>
            </a:fld>
            <a:endParaRPr lang="en-US" altLang="en-US"/>
          </a:p>
        </p:txBody>
      </p:sp>
    </p:spTree>
    <p:extLst>
      <p:ext uri="{BB962C8B-B14F-4D97-AF65-F5344CB8AC3E}">
        <p14:creationId xmlns:p14="http://schemas.microsoft.com/office/powerpoint/2010/main" val="2115993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0000"/>
              </a:schemeClr>
            </a:gs>
            <a:gs pos="100000">
              <a:schemeClr val="bg1">
                <a:shade val="100000"/>
                <a:satMod val="115000"/>
              </a:schemeClr>
            </a:gs>
            <a:gs pos="100000">
              <a:schemeClr val="bg1">
                <a:shade val="70000"/>
                <a:satMod val="130000"/>
              </a:schemeClr>
            </a:gs>
          </a:gsLst>
          <a:path path="circle">
            <a:fillToRect l="20000" t="50000" r="100000" b="50000"/>
          </a:path>
          <a:tileRect/>
        </a:gra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525" y="0"/>
            <a:ext cx="9144000"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52374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p:timing>
    <p:tnLst>
      <p:par>
        <p:cTn id="1" dur="indefinite" restart="never" nodeType="tmRoot"/>
      </p:par>
    </p:tnLst>
  </p:timing>
  <p:txStyles>
    <p:titleStyle>
      <a:lvl1pPr algn="l" rtl="0" eaLnBrk="0" fontAlgn="base" hangingPunct="0">
        <a:spcBef>
          <a:spcPct val="0"/>
        </a:spcBef>
        <a:spcAft>
          <a:spcPct val="0"/>
        </a:spcAft>
        <a:defRPr sz="4600" kern="1200" spc="-100">
          <a:solidFill>
            <a:schemeClr val="tx2"/>
          </a:solidFill>
          <a:latin typeface="+mn-lt"/>
          <a:ea typeface="MS PGothic" pitchFamily="34" charset="-128"/>
          <a:cs typeface="ＭＳ Ｐゴシック" charset="0"/>
        </a:defRPr>
      </a:lvl1pPr>
      <a:lvl2pPr algn="l" rtl="0" eaLnBrk="0" fontAlgn="base" hangingPunct="0">
        <a:spcBef>
          <a:spcPct val="0"/>
        </a:spcBef>
        <a:spcAft>
          <a:spcPct val="0"/>
        </a:spcAft>
        <a:defRPr sz="4600">
          <a:solidFill>
            <a:schemeClr val="tx2"/>
          </a:solidFill>
          <a:latin typeface="Calibri" pitchFamily="34" charset="0"/>
          <a:ea typeface="MS PGothic" pitchFamily="34" charset="-128"/>
          <a:cs typeface="ＭＳ Ｐゴシック" charset="0"/>
        </a:defRPr>
      </a:lvl2pPr>
      <a:lvl3pPr algn="l" rtl="0" eaLnBrk="0" fontAlgn="base" hangingPunct="0">
        <a:spcBef>
          <a:spcPct val="0"/>
        </a:spcBef>
        <a:spcAft>
          <a:spcPct val="0"/>
        </a:spcAft>
        <a:defRPr sz="4600">
          <a:solidFill>
            <a:schemeClr val="tx2"/>
          </a:solidFill>
          <a:latin typeface="Calibri" pitchFamily="34" charset="0"/>
          <a:ea typeface="MS PGothic" pitchFamily="34" charset="-128"/>
          <a:cs typeface="ＭＳ Ｐゴシック" charset="0"/>
        </a:defRPr>
      </a:lvl3pPr>
      <a:lvl4pPr algn="l" rtl="0" eaLnBrk="0" fontAlgn="base" hangingPunct="0">
        <a:spcBef>
          <a:spcPct val="0"/>
        </a:spcBef>
        <a:spcAft>
          <a:spcPct val="0"/>
        </a:spcAft>
        <a:defRPr sz="4600">
          <a:solidFill>
            <a:schemeClr val="tx2"/>
          </a:solidFill>
          <a:latin typeface="Calibri" pitchFamily="34" charset="0"/>
          <a:ea typeface="MS PGothic" pitchFamily="34" charset="-128"/>
          <a:cs typeface="ＭＳ Ｐゴシック" charset="0"/>
        </a:defRPr>
      </a:lvl4pPr>
      <a:lvl5pPr algn="l" rtl="0" eaLnBrk="0" fontAlgn="base" hangingPunct="0">
        <a:spcBef>
          <a:spcPct val="0"/>
        </a:spcBef>
        <a:spcAft>
          <a:spcPct val="0"/>
        </a:spcAft>
        <a:defRPr sz="4600">
          <a:solidFill>
            <a:schemeClr val="tx2"/>
          </a:solidFill>
          <a:latin typeface="Calibri" pitchFamily="34" charset="0"/>
          <a:ea typeface="MS PGothic" pitchFamily="34" charset="-128"/>
          <a:cs typeface="ＭＳ Ｐゴシック" charset="0"/>
        </a:defRPr>
      </a:lvl5pPr>
      <a:lvl6pPr marL="457200" algn="l" rtl="0" fontAlgn="base">
        <a:spcBef>
          <a:spcPct val="0"/>
        </a:spcBef>
        <a:spcAft>
          <a:spcPct val="0"/>
        </a:spcAft>
        <a:defRPr sz="4600">
          <a:solidFill>
            <a:schemeClr val="tx2"/>
          </a:solidFill>
          <a:latin typeface="Calibri" pitchFamily="34" charset="0"/>
        </a:defRPr>
      </a:lvl6pPr>
      <a:lvl7pPr marL="914400" algn="l" rtl="0" fontAlgn="base">
        <a:spcBef>
          <a:spcPct val="0"/>
        </a:spcBef>
        <a:spcAft>
          <a:spcPct val="0"/>
        </a:spcAft>
        <a:defRPr sz="4600">
          <a:solidFill>
            <a:schemeClr val="tx2"/>
          </a:solidFill>
          <a:latin typeface="Calibri" pitchFamily="34" charset="0"/>
        </a:defRPr>
      </a:lvl7pPr>
      <a:lvl8pPr marL="1371600" algn="l" rtl="0" fontAlgn="base">
        <a:spcBef>
          <a:spcPct val="0"/>
        </a:spcBef>
        <a:spcAft>
          <a:spcPct val="0"/>
        </a:spcAft>
        <a:defRPr sz="4600">
          <a:solidFill>
            <a:schemeClr val="tx2"/>
          </a:solidFill>
          <a:latin typeface="Calibri" pitchFamily="34" charset="0"/>
        </a:defRPr>
      </a:lvl8pPr>
      <a:lvl9pPr marL="1828800" algn="l" rtl="0" fontAlgn="base">
        <a:spcBef>
          <a:spcPct val="0"/>
        </a:spcBef>
        <a:spcAft>
          <a:spcPct val="0"/>
        </a:spcAft>
        <a:defRPr sz="4600">
          <a:solidFill>
            <a:schemeClr val="tx2"/>
          </a:solidFill>
          <a:latin typeface="Calibri" pitchFamily="34" charset="0"/>
        </a:defRPr>
      </a:lvl9pPr>
    </p:titleStyle>
    <p:bodyStyle>
      <a:lvl1pPr marL="342900" indent="-228600" algn="l" rtl="0" eaLnBrk="0" fontAlgn="base" hangingPunct="0">
        <a:spcBef>
          <a:spcPct val="20000"/>
        </a:spcBef>
        <a:spcAft>
          <a:spcPct val="0"/>
        </a:spcAft>
        <a:buClr>
          <a:srgbClr val="156734"/>
        </a:buClr>
        <a:buFont typeface="Wingdings" pitchFamily="2" charset="2"/>
        <a:buChar char="§"/>
        <a:defRPr sz="2200" kern="1200">
          <a:solidFill>
            <a:schemeClr val="tx1"/>
          </a:solidFill>
          <a:latin typeface="+mn-lt"/>
          <a:ea typeface="MS PGothic" pitchFamily="34" charset="-128"/>
          <a:cs typeface="ＭＳ Ｐゴシック" charset="0"/>
        </a:defRPr>
      </a:lvl1pPr>
      <a:lvl2pPr marL="639763" indent="-228600" algn="l" rtl="0" eaLnBrk="0" fontAlgn="base" hangingPunct="0">
        <a:spcBef>
          <a:spcPct val="20000"/>
        </a:spcBef>
        <a:spcAft>
          <a:spcPct val="0"/>
        </a:spcAft>
        <a:buClr>
          <a:srgbClr val="156734"/>
        </a:buClr>
        <a:buFont typeface="Wingdings" pitchFamily="2" charset="2"/>
        <a:buChar char="§"/>
        <a:defRPr sz="2000" kern="1200">
          <a:solidFill>
            <a:schemeClr val="tx1"/>
          </a:solidFill>
          <a:latin typeface="+mn-lt"/>
          <a:ea typeface="MS PGothic" pitchFamily="34" charset="-128"/>
          <a:cs typeface="+mn-cs"/>
        </a:defRPr>
      </a:lvl2pPr>
      <a:lvl3pPr marL="1004888" indent="-228600" algn="l" rtl="0" eaLnBrk="0" fontAlgn="base" hangingPunct="0">
        <a:spcBef>
          <a:spcPct val="20000"/>
        </a:spcBef>
        <a:spcAft>
          <a:spcPct val="0"/>
        </a:spcAft>
        <a:buClr>
          <a:srgbClr val="156734"/>
        </a:buClr>
        <a:buFont typeface="Wingdings" pitchFamily="2" charset="2"/>
        <a:buChar char="§"/>
        <a:defRPr sz="2400" kern="1200">
          <a:solidFill>
            <a:schemeClr val="tx1"/>
          </a:solidFill>
          <a:latin typeface="+mn-lt"/>
          <a:ea typeface="MS PGothic" pitchFamily="34" charset="-128"/>
          <a:cs typeface="+mn-cs"/>
        </a:defRPr>
      </a:lvl3pPr>
      <a:lvl4pPr marL="1279525" indent="-228600" algn="l" rtl="0" eaLnBrk="0" fontAlgn="base" hangingPunct="0">
        <a:spcBef>
          <a:spcPct val="20000"/>
        </a:spcBef>
        <a:spcAft>
          <a:spcPct val="0"/>
        </a:spcAft>
        <a:buClr>
          <a:srgbClr val="156734"/>
        </a:buClr>
        <a:buFont typeface="Wingdings" pitchFamily="2" charset="2"/>
        <a:buChar char="§"/>
        <a:defRPr sz="1600" kern="1200">
          <a:solidFill>
            <a:schemeClr val="tx1"/>
          </a:solidFill>
          <a:latin typeface="+mn-lt"/>
          <a:ea typeface="MS PGothic" pitchFamily="34" charset="-128"/>
          <a:cs typeface="+mn-cs"/>
        </a:defRPr>
      </a:lvl4pPr>
      <a:lvl5pPr marL="1554163" indent="-228600" algn="l" rtl="0" eaLnBrk="0" fontAlgn="base" hangingPunct="0">
        <a:spcBef>
          <a:spcPct val="20000"/>
        </a:spcBef>
        <a:spcAft>
          <a:spcPct val="0"/>
        </a:spcAft>
        <a:buClr>
          <a:srgbClr val="156734"/>
        </a:buClr>
        <a:buFont typeface="Wingdings" pitchFamily="2" charset="2"/>
        <a:buChar char="§"/>
        <a:defRPr sz="1400" kern="1200">
          <a:solidFill>
            <a:schemeClr val="tx1"/>
          </a:solidFill>
          <a:latin typeface="+mn-lt"/>
          <a:ea typeface="MS PGothic" pitchFamily="34" charset="-128"/>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wmf"/></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2.xml"/><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381000" y="2057400"/>
            <a:ext cx="8229600" cy="1143000"/>
          </a:xfrm>
        </p:spPr>
        <p:txBody>
          <a:bodyPr/>
          <a:lstStyle/>
          <a:p>
            <a:r>
              <a:rPr lang="en-GB" sz="2400" b="1" dirty="0">
                <a:solidFill>
                  <a:prstClr val="black"/>
                </a:solidFill>
                <a:latin typeface="Arial" panose="020B0604020202020204" pitchFamily="34" charset="0"/>
                <a:cs typeface="Arial" panose="020B0604020202020204" pitchFamily="34" charset="0"/>
              </a:rPr>
              <a:t>Evaluation of grain yield stability and related agronomic traits performance of quality protein maize </a:t>
            </a:r>
            <a:r>
              <a:rPr lang="en-GB" sz="2400" b="1" dirty="0" smtClean="0">
                <a:solidFill>
                  <a:prstClr val="black"/>
                </a:solidFill>
                <a:latin typeface="Arial" panose="020B0604020202020204" pitchFamily="34" charset="0"/>
                <a:cs typeface="Arial" panose="020B0604020202020204" pitchFamily="34" charset="0"/>
              </a:rPr>
              <a:t>hybrids</a:t>
            </a:r>
            <a:endParaRPr lang="en-US" dirty="0"/>
          </a:p>
        </p:txBody>
      </p:sp>
      <p:sp>
        <p:nvSpPr>
          <p:cNvPr id="3" name="Text Placeholder 2"/>
          <p:cNvSpPr>
            <a:spLocks noGrp="1"/>
          </p:cNvSpPr>
          <p:nvPr>
            <p:ph type="body" sz="quarter" idx="12"/>
          </p:nvPr>
        </p:nvSpPr>
        <p:spPr>
          <a:xfrm>
            <a:off x="1905000" y="3886200"/>
            <a:ext cx="5487987" cy="838200"/>
          </a:xfrm>
        </p:spPr>
        <p:txBody>
          <a:bodyPr/>
          <a:lstStyle/>
          <a:p>
            <a:pPr marL="0" marR="0" algn="just">
              <a:lnSpc>
                <a:spcPct val="200000"/>
              </a:lnSpc>
              <a:spcBef>
                <a:spcPts val="0"/>
              </a:spcBef>
              <a:spcAft>
                <a:spcPts val="800"/>
              </a:spcAft>
            </a:pPr>
            <a:r>
              <a:rPr lang="en-GB" sz="2400" b="1" dirty="0" smtClean="0">
                <a:latin typeface="+mn-lt"/>
                <a:ea typeface="Calibri" panose="020F0502020204030204" pitchFamily="34" charset="0"/>
                <a:cs typeface="Times New Roman" panose="02020603050405020304" pitchFamily="18" charset="0"/>
              </a:rPr>
              <a:t>P. Setimela, A. Tarekegne and E. </a:t>
            </a:r>
            <a:r>
              <a:rPr lang="en-GB" sz="2400" b="1" baseline="30000" dirty="0" smtClean="0">
                <a:latin typeface="+mn-lt"/>
                <a:ea typeface="Calibri" panose="020F0502020204030204" pitchFamily="34" charset="0"/>
                <a:cs typeface="Times New Roman" panose="02020603050405020304" pitchFamily="18" charset="0"/>
              </a:rPr>
              <a:t> </a:t>
            </a:r>
            <a:r>
              <a:rPr lang="en-GB" sz="2400" b="1" dirty="0" smtClean="0">
                <a:latin typeface="+mn-lt"/>
                <a:ea typeface="Calibri" panose="020F0502020204030204" pitchFamily="34" charset="0"/>
                <a:cs typeface="Times New Roman" panose="02020603050405020304" pitchFamily="18" charset="0"/>
              </a:rPr>
              <a:t>Gasura</a:t>
            </a:r>
            <a:r>
              <a:rPr lang="en-GB" sz="2400" b="1" baseline="30000" dirty="0" smtClean="0">
                <a:latin typeface="+mn-lt"/>
                <a:ea typeface="Calibri" panose="020F0502020204030204" pitchFamily="34" charset="0"/>
                <a:cs typeface="Times New Roman" panose="02020603050405020304" pitchFamily="18" charset="0"/>
              </a:rPr>
              <a:t>   </a:t>
            </a:r>
            <a:endParaRPr lang="en-US" sz="2000" dirty="0">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564228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3048000" y="1320317"/>
            <a:ext cx="2707482" cy="685800"/>
          </a:xfrm>
          <a:noFill/>
          <a:extLst>
            <a:ext uri="{909E8E84-426E-40DD-AFC4-6F175D3DCCD1}">
              <a14:hiddenFill xmlns:a14="http://schemas.microsoft.com/office/drawing/2010/main">
                <a:solidFill>
                  <a:srgbClr val="339966"/>
                </a:solidFill>
              </a14:hiddenFill>
            </a:ext>
          </a:extLst>
        </p:spPr>
        <p:txBody>
          <a:bodyPr/>
          <a:lstStyle/>
          <a:p>
            <a:r>
              <a:rPr lang="en-US" altLang="en-US" sz="3600" dirty="0">
                <a:solidFill>
                  <a:schemeClr val="accent4"/>
                </a:solidFill>
              </a:rPr>
              <a:t>Conclusions</a:t>
            </a:r>
          </a:p>
        </p:txBody>
      </p:sp>
      <p:sp>
        <p:nvSpPr>
          <p:cNvPr id="128003" name="Text Box 3"/>
          <p:cNvSpPr txBox="1">
            <a:spLocks noChangeArrowheads="1"/>
          </p:cNvSpPr>
          <p:nvPr/>
        </p:nvSpPr>
        <p:spPr bwMode="auto">
          <a:xfrm>
            <a:off x="457200" y="2438400"/>
            <a:ext cx="8229600" cy="2979277"/>
          </a:xfrm>
          <a:prstGeom prst="rect">
            <a:avLst/>
          </a:prstGeom>
          <a:noFill/>
          <a:ln>
            <a:noFill/>
          </a:ln>
          <a:effectLst/>
          <a:extLst>
            <a:ext uri="{909E8E84-426E-40DD-AFC4-6F175D3DCCD1}">
              <a14:hiddenFill xmlns:a14="http://schemas.microsoft.com/office/drawing/2010/main">
                <a:solidFill>
                  <a:srgbClr val="FF33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spcBef>
                <a:spcPct val="50000"/>
              </a:spcBef>
              <a:buFont typeface="Wingdings" panose="05000000000000000000" pitchFamily="2" charset="2"/>
              <a:buChar char="Ø"/>
            </a:pPr>
            <a:r>
              <a:rPr lang="en-US" altLang="en-US" sz="2800" dirty="0"/>
              <a:t>QPM has promise to improve human nutrition</a:t>
            </a:r>
          </a:p>
          <a:p>
            <a:pPr eaLnBrk="1" hangingPunct="1">
              <a:spcBef>
                <a:spcPct val="50000"/>
              </a:spcBef>
              <a:buFont typeface="Wingdings" panose="05000000000000000000" pitchFamily="2" charset="2"/>
              <a:buChar char="Ø"/>
            </a:pPr>
            <a:r>
              <a:rPr lang="en-US" altLang="en-US" sz="2800" dirty="0"/>
              <a:t>QPM will not succeed </a:t>
            </a:r>
            <a:r>
              <a:rPr lang="en-US" altLang="en-US" sz="2800" u="sng" dirty="0"/>
              <a:t>because</a:t>
            </a:r>
            <a:r>
              <a:rPr lang="en-US" altLang="en-US" sz="2800" dirty="0"/>
              <a:t> of its protein quality</a:t>
            </a:r>
          </a:p>
          <a:p>
            <a:pPr lvl="1" eaLnBrk="1" hangingPunct="1">
              <a:spcBef>
                <a:spcPct val="50000"/>
              </a:spcBef>
              <a:buFont typeface="Wingdings" panose="05000000000000000000" pitchFamily="2" charset="2"/>
              <a:buChar char="§"/>
            </a:pPr>
            <a:r>
              <a:rPr lang="en-US" altLang="en-US" sz="2800" dirty="0"/>
              <a:t> 	Will remain largely a “hidden” benefit</a:t>
            </a:r>
          </a:p>
          <a:p>
            <a:pPr lvl="1" eaLnBrk="1" hangingPunct="1">
              <a:spcBef>
                <a:spcPct val="20000"/>
              </a:spcBef>
              <a:buFont typeface="Wingdings" panose="05000000000000000000" pitchFamily="2" charset="2"/>
              <a:buChar char="§"/>
            </a:pPr>
            <a:r>
              <a:rPr lang="en-US" altLang="en-US" sz="2800" dirty="0"/>
              <a:t>	No price premium should be expected</a:t>
            </a:r>
          </a:p>
          <a:p>
            <a:pPr eaLnBrk="1" hangingPunct="1">
              <a:spcBef>
                <a:spcPct val="50000"/>
              </a:spcBef>
              <a:buFont typeface="Wingdings" panose="05000000000000000000" pitchFamily="2" charset="2"/>
              <a:buChar char="Ø"/>
            </a:pPr>
            <a:r>
              <a:rPr lang="en-US" altLang="en-US" sz="2800" dirty="0"/>
              <a:t>QPM must be </a:t>
            </a:r>
            <a:r>
              <a:rPr lang="en-US" altLang="en-US" sz="2800" dirty="0" err="1"/>
              <a:t>agronomically</a:t>
            </a:r>
            <a:r>
              <a:rPr lang="en-US" altLang="en-US" sz="2800" dirty="0"/>
              <a:t> competitive with normal</a:t>
            </a:r>
          </a:p>
        </p:txBody>
      </p:sp>
    </p:spTree>
    <p:extLst>
      <p:ext uri="{BB962C8B-B14F-4D97-AF65-F5344CB8AC3E}">
        <p14:creationId xmlns:p14="http://schemas.microsoft.com/office/powerpoint/2010/main" val="3432132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3124200"/>
            <a:ext cx="3657600" cy="1143000"/>
          </a:xfrm>
        </p:spPr>
        <p:txBody>
          <a:bodyPr/>
          <a:lstStyle/>
          <a:p>
            <a:r>
              <a:rPr lang="en-US" dirty="0" smtClean="0"/>
              <a:t>Thanks You!!!</a:t>
            </a:r>
            <a:endParaRPr lang="en-US" dirty="0"/>
          </a:p>
        </p:txBody>
      </p:sp>
    </p:spTree>
    <p:extLst>
      <p:ext uri="{BB962C8B-B14F-4D97-AF65-F5344CB8AC3E}">
        <p14:creationId xmlns:p14="http://schemas.microsoft.com/office/powerpoint/2010/main" val="2920553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7523" name="Picture 3" descr="Split pericarps"/>
          <p:cNvPicPr>
            <a:picLocks noChangeAspect="1" noChangeArrowheads="1"/>
          </p:cNvPicPr>
          <p:nvPr/>
        </p:nvPicPr>
        <p:blipFill>
          <a:blip r:embed="rId3" cstate="print">
            <a:lum contrast="6000"/>
            <a:extLst>
              <a:ext uri="{28A0092B-C50C-407E-A947-70E740481C1C}">
                <a14:useLocalDpi xmlns:a14="http://schemas.microsoft.com/office/drawing/2010/main" val="0"/>
              </a:ext>
            </a:extLst>
          </a:blip>
          <a:srcRect t="9540"/>
          <a:stretch>
            <a:fillRect/>
          </a:stretch>
        </p:blipFill>
        <p:spPr bwMode="auto">
          <a:xfrm>
            <a:off x="409562" y="2551499"/>
            <a:ext cx="3662358" cy="2118106"/>
          </a:xfrm>
          <a:prstGeom prst="rect">
            <a:avLst/>
          </a:prstGeom>
          <a:noFill/>
          <a:extLst>
            <a:ext uri="{909E8E84-426E-40DD-AFC4-6F175D3DCCD1}">
              <a14:hiddenFill xmlns:a14="http://schemas.microsoft.com/office/drawing/2010/main">
                <a:solidFill>
                  <a:srgbClr val="FFFFFF"/>
                </a:solidFill>
              </a14:hiddenFill>
            </a:ext>
          </a:extLst>
        </p:spPr>
      </p:pic>
      <p:sp useBgFill="1">
        <p:nvSpPr>
          <p:cNvPr id="107524" name="Rectangle 4"/>
          <p:cNvSpPr>
            <a:spLocks noGrp="1" noChangeArrowheads="1"/>
          </p:cNvSpPr>
          <p:nvPr>
            <p:ph type="title"/>
          </p:nvPr>
        </p:nvSpPr>
        <p:spPr>
          <a:xfrm>
            <a:off x="1807265" y="158681"/>
            <a:ext cx="5377070" cy="715962"/>
          </a:xfrm>
        </p:spPr>
        <p:txBody>
          <a:bodyPr/>
          <a:lstStyle/>
          <a:p>
            <a:r>
              <a:rPr lang="en-US" altLang="en-US" sz="3600" b="1" i="1" dirty="0" smtClean="0">
                <a:solidFill>
                  <a:srgbClr val="00B050"/>
                </a:solidFill>
                <a:latin typeface="+mn-lt"/>
              </a:rPr>
              <a:t>QPM opaque-2</a:t>
            </a:r>
            <a:r>
              <a:rPr lang="en-US" altLang="en-US" sz="3600" b="1" dirty="0" smtClean="0">
                <a:solidFill>
                  <a:srgbClr val="00B050"/>
                </a:solidFill>
                <a:latin typeface="+mn-lt"/>
              </a:rPr>
              <a:t> </a:t>
            </a:r>
            <a:r>
              <a:rPr lang="en-US" altLang="en-US" sz="3600" b="1" dirty="0">
                <a:solidFill>
                  <a:srgbClr val="00B050"/>
                </a:solidFill>
                <a:latin typeface="+mn-lt"/>
              </a:rPr>
              <a:t>Maize</a:t>
            </a:r>
          </a:p>
        </p:txBody>
      </p:sp>
      <p:sp>
        <p:nvSpPr>
          <p:cNvPr id="107525" name="Rectangle 5"/>
          <p:cNvSpPr>
            <a:spLocks noGrp="1" noChangeArrowheads="1"/>
          </p:cNvSpPr>
          <p:nvPr>
            <p:ph type="body" sz="half" idx="1"/>
          </p:nvPr>
        </p:nvSpPr>
        <p:spPr>
          <a:xfrm>
            <a:off x="200028" y="1133404"/>
            <a:ext cx="4038600" cy="838200"/>
          </a:xfrm>
        </p:spPr>
        <p:txBody>
          <a:bodyPr/>
          <a:lstStyle/>
          <a:p>
            <a:pPr>
              <a:lnSpc>
                <a:spcPct val="90000"/>
              </a:lnSpc>
            </a:pPr>
            <a:r>
              <a:rPr lang="en-GB" altLang="en-US" sz="2800" dirty="0">
                <a:effectLst/>
                <a:latin typeface="+mn-lt"/>
              </a:rPr>
              <a:t>Confers high lysine and tryptophan to kernel</a:t>
            </a:r>
            <a:endParaRPr lang="en-US" altLang="en-US" sz="2800" dirty="0">
              <a:effectLst/>
              <a:latin typeface="+mn-lt"/>
            </a:endParaRPr>
          </a:p>
        </p:txBody>
      </p:sp>
      <p:sp>
        <p:nvSpPr>
          <p:cNvPr id="107526" name="Rectangle 6"/>
          <p:cNvSpPr>
            <a:spLocks noGrp="1" noChangeArrowheads="1"/>
          </p:cNvSpPr>
          <p:nvPr>
            <p:ph type="body" sz="half" idx="2"/>
          </p:nvPr>
        </p:nvSpPr>
        <p:spPr>
          <a:xfrm>
            <a:off x="4724400" y="1273967"/>
            <a:ext cx="4114800" cy="3048000"/>
          </a:xfrm>
        </p:spPr>
        <p:txBody>
          <a:bodyPr/>
          <a:lstStyle/>
          <a:p>
            <a:pPr>
              <a:lnSpc>
                <a:spcPct val="90000"/>
              </a:lnSpc>
              <a:spcBef>
                <a:spcPts val="600"/>
              </a:spcBef>
              <a:spcAft>
                <a:spcPts val="600"/>
              </a:spcAft>
            </a:pPr>
            <a:r>
              <a:rPr lang="en-GB" altLang="en-US" sz="2400" dirty="0">
                <a:effectLst/>
                <a:latin typeface="+mn-lt"/>
              </a:rPr>
              <a:t>Unacceptable texture; soft and chalky</a:t>
            </a:r>
          </a:p>
          <a:p>
            <a:pPr>
              <a:lnSpc>
                <a:spcPct val="90000"/>
              </a:lnSpc>
              <a:spcBef>
                <a:spcPts val="600"/>
              </a:spcBef>
              <a:spcAft>
                <a:spcPts val="600"/>
              </a:spcAft>
            </a:pPr>
            <a:r>
              <a:rPr lang="en-GB" altLang="en-US" sz="2400" dirty="0">
                <a:effectLst/>
                <a:latin typeface="+mn-lt"/>
              </a:rPr>
              <a:t>Slow dry-down</a:t>
            </a:r>
          </a:p>
          <a:p>
            <a:pPr>
              <a:lnSpc>
                <a:spcPct val="90000"/>
              </a:lnSpc>
              <a:spcBef>
                <a:spcPts val="600"/>
              </a:spcBef>
              <a:spcAft>
                <a:spcPts val="600"/>
              </a:spcAft>
            </a:pPr>
            <a:r>
              <a:rPr lang="en-GB" altLang="en-US" sz="2400" dirty="0">
                <a:effectLst/>
                <a:latin typeface="+mn-lt"/>
              </a:rPr>
              <a:t>Ear rot susceptibility</a:t>
            </a:r>
          </a:p>
          <a:p>
            <a:pPr>
              <a:lnSpc>
                <a:spcPct val="90000"/>
              </a:lnSpc>
              <a:spcBef>
                <a:spcPts val="600"/>
              </a:spcBef>
              <a:spcAft>
                <a:spcPts val="600"/>
              </a:spcAft>
            </a:pPr>
            <a:r>
              <a:rPr lang="en-GB" altLang="en-US" sz="2400" dirty="0">
                <a:effectLst/>
                <a:latin typeface="+mn-lt"/>
              </a:rPr>
              <a:t>Susceptible to cracking of kernels</a:t>
            </a:r>
          </a:p>
          <a:p>
            <a:pPr>
              <a:lnSpc>
                <a:spcPct val="90000"/>
              </a:lnSpc>
              <a:spcBef>
                <a:spcPts val="600"/>
              </a:spcBef>
              <a:spcAft>
                <a:spcPts val="600"/>
              </a:spcAft>
            </a:pPr>
            <a:r>
              <a:rPr lang="en-GB" altLang="en-US" sz="2400" dirty="0">
                <a:effectLst/>
                <a:latin typeface="+mn-lt"/>
              </a:rPr>
              <a:t>Lower yield</a:t>
            </a:r>
            <a:endParaRPr lang="en-US" altLang="en-US" sz="2400" dirty="0">
              <a:effectLst/>
              <a:latin typeface="+mn-lt"/>
            </a:endParaRPr>
          </a:p>
        </p:txBody>
      </p:sp>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152400" y="5017243"/>
            <a:ext cx="6200772" cy="1128450"/>
          </a:xfrm>
          <a:prstGeom prst="rect">
            <a:avLst/>
          </a:prstGeom>
          <a:solidFill>
            <a:srgbClr val="FFFF99"/>
          </a:solidFill>
          <a:ln/>
          <a:extLs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Lst>
        </p:spPr>
      </p:pic>
      <p:pic>
        <p:nvPicPr>
          <p:cNvPr id="2" name="Picture 1"/>
          <p:cNvPicPr>
            <a:picLocks noChangeAspect="1"/>
          </p:cNvPicPr>
          <p:nvPr/>
        </p:nvPicPr>
        <p:blipFill>
          <a:blip r:embed="rId5"/>
          <a:stretch>
            <a:fillRect/>
          </a:stretch>
        </p:blipFill>
        <p:spPr>
          <a:xfrm rot="1320519">
            <a:off x="3954324" y="5444432"/>
            <a:ext cx="268322" cy="675601"/>
          </a:xfrm>
          <a:prstGeom prst="rect">
            <a:avLst/>
          </a:prstGeom>
        </p:spPr>
      </p:pic>
      <p:pic>
        <p:nvPicPr>
          <p:cNvPr id="4" name="Picture 3"/>
          <p:cNvPicPr>
            <a:picLocks noChangeAspect="1"/>
          </p:cNvPicPr>
          <p:nvPr/>
        </p:nvPicPr>
        <p:blipFill>
          <a:blip r:embed="rId6"/>
          <a:stretch>
            <a:fillRect/>
          </a:stretch>
        </p:blipFill>
        <p:spPr>
          <a:xfrm rot="299817">
            <a:off x="3715864" y="5503131"/>
            <a:ext cx="623669" cy="556423"/>
          </a:xfrm>
          <a:prstGeom prst="rect">
            <a:avLst/>
          </a:prstGeom>
        </p:spPr>
      </p:pic>
    </p:spTree>
    <p:extLst>
      <p:ext uri="{BB962C8B-B14F-4D97-AF65-F5344CB8AC3E}">
        <p14:creationId xmlns:p14="http://schemas.microsoft.com/office/powerpoint/2010/main" val="14018514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874"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20320" y="0"/>
            <a:ext cx="8971280" cy="6858000"/>
          </a:xfrm>
        </p:spPr>
      </p:pic>
    </p:spTree>
    <p:extLst>
      <p:ext uri="{BB962C8B-B14F-4D97-AF65-F5344CB8AC3E}">
        <p14:creationId xmlns:p14="http://schemas.microsoft.com/office/powerpoint/2010/main" val="6232661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a:xfrm>
            <a:off x="1524000" y="228600"/>
            <a:ext cx="5943600" cy="683194"/>
          </a:xfrm>
        </p:spPr>
        <p:txBody>
          <a:bodyPr/>
          <a:lstStyle/>
          <a:p>
            <a:r>
              <a:rPr lang="en-US" altLang="en-US" sz="2800" spc="0" dirty="0">
                <a:solidFill>
                  <a:srgbClr val="008000"/>
                </a:solidFill>
                <a:ea typeface="ＭＳ Ｐゴシック" panose="020B0600070205080204" pitchFamily="34" charset="-128"/>
                <a:cs typeface="+mn-cs"/>
              </a:rPr>
              <a:t>QPM: Nutritionally enhanced </a:t>
            </a:r>
            <a:r>
              <a:rPr lang="en-US" altLang="en-US" sz="2800" spc="0" dirty="0" smtClean="0">
                <a:solidFill>
                  <a:srgbClr val="008000"/>
                </a:solidFill>
                <a:ea typeface="ＭＳ Ｐゴシック" panose="020B0600070205080204" pitchFamily="34" charset="-128"/>
                <a:cs typeface="+mn-cs"/>
              </a:rPr>
              <a:t>maize</a:t>
            </a:r>
            <a:endParaRPr lang="en-US" altLang="en-US" sz="2800" b="1" dirty="0">
              <a:solidFill>
                <a:schemeClr val="accent4">
                  <a:lumMod val="50000"/>
                </a:schemeClr>
              </a:solidFill>
            </a:endParaRPr>
          </a:p>
        </p:txBody>
      </p:sp>
      <p:pic>
        <p:nvPicPr>
          <p:cNvPr id="7" name="Picture 6"/>
          <p:cNvPicPr>
            <a:picLocks noChangeAspect="1"/>
          </p:cNvPicPr>
          <p:nvPr/>
        </p:nvPicPr>
        <p:blipFill>
          <a:blip r:embed="rId2"/>
          <a:stretch>
            <a:fillRect/>
          </a:stretch>
        </p:blipFill>
        <p:spPr>
          <a:xfrm>
            <a:off x="410817" y="1040578"/>
            <a:ext cx="3629061" cy="2721796"/>
          </a:xfrm>
          <a:prstGeom prst="rect">
            <a:avLst/>
          </a:prstGeom>
        </p:spPr>
      </p:pic>
      <p:pic>
        <p:nvPicPr>
          <p:cNvPr id="2" name="Picture 1"/>
          <p:cNvPicPr>
            <a:picLocks noChangeAspect="1"/>
          </p:cNvPicPr>
          <p:nvPr/>
        </p:nvPicPr>
        <p:blipFill>
          <a:blip r:embed="rId3"/>
          <a:stretch>
            <a:fillRect/>
          </a:stretch>
        </p:blipFill>
        <p:spPr>
          <a:xfrm>
            <a:off x="410817" y="3762374"/>
            <a:ext cx="3629061" cy="2895600"/>
          </a:xfrm>
          <a:prstGeom prst="rect">
            <a:avLst/>
          </a:prstGeom>
        </p:spPr>
      </p:pic>
      <p:pic>
        <p:nvPicPr>
          <p:cNvPr id="6" name="Picture 11" descr="DSCN0155"/>
          <p:cNvPicPr>
            <a:picLocks noChangeAspect="1" noChangeArrowheads="1"/>
          </p:cNvPicPr>
          <p:nvPr/>
        </p:nvPicPr>
        <p:blipFill>
          <a:blip r:embed="rId4">
            <a:lum bright="18000"/>
            <a:extLst>
              <a:ext uri="{28A0092B-C50C-407E-A947-70E740481C1C}">
                <a14:useLocalDpi xmlns:a14="http://schemas.microsoft.com/office/drawing/2010/main" val="0"/>
              </a:ext>
            </a:extLst>
          </a:blip>
          <a:srcRect/>
          <a:stretch>
            <a:fillRect/>
          </a:stretch>
        </p:blipFill>
        <p:spPr bwMode="auto">
          <a:xfrm>
            <a:off x="4876800" y="1981200"/>
            <a:ext cx="2895600" cy="3566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27034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057400" y="1346695"/>
            <a:ext cx="6248400" cy="598885"/>
          </a:xfrm>
        </p:spPr>
        <p:txBody>
          <a:bodyPr/>
          <a:lstStyle/>
          <a:p>
            <a:pPr>
              <a:defRPr/>
            </a:pPr>
            <a:r>
              <a:rPr lang="en-US" sz="3600" dirty="0">
                <a:solidFill>
                  <a:schemeClr val="accent4"/>
                </a:solidFill>
                <a:latin typeface="+mn-lt"/>
                <a:ea typeface="+mn-ea"/>
                <a:cs typeface="+mn-cs"/>
              </a:rPr>
              <a:t>Objectives of the trials</a:t>
            </a:r>
          </a:p>
        </p:txBody>
      </p:sp>
      <p:sp>
        <p:nvSpPr>
          <p:cNvPr id="15363" name="Content Placeholder 2"/>
          <p:cNvSpPr>
            <a:spLocks noGrp="1"/>
          </p:cNvSpPr>
          <p:nvPr>
            <p:ph idx="1"/>
          </p:nvPr>
        </p:nvSpPr>
        <p:spPr>
          <a:xfrm>
            <a:off x="454572" y="2209800"/>
            <a:ext cx="8153400" cy="1295400"/>
          </a:xfrm>
        </p:spPr>
        <p:txBody>
          <a:bodyPr>
            <a:normAutofit lnSpcReduction="10000"/>
          </a:bodyPr>
          <a:lstStyle/>
          <a:p>
            <a:pPr marL="91440" marR="91440" indent="0">
              <a:lnSpc>
                <a:spcPct val="150000"/>
              </a:lnSpc>
              <a:spcBef>
                <a:spcPts val="0"/>
              </a:spcBef>
              <a:spcAft>
                <a:spcPts val="0"/>
              </a:spcAft>
              <a:buNone/>
            </a:pPr>
            <a:r>
              <a:rPr lang="en-US" sz="1800" dirty="0" smtClean="0">
                <a:latin typeface="+mn-lt"/>
                <a:ea typeface="Times New Roman" panose="02020603050405020304" pitchFamily="18" charset="0"/>
              </a:rPr>
              <a:t>To </a:t>
            </a:r>
            <a:r>
              <a:rPr lang="en-US" sz="1800" dirty="0">
                <a:latin typeface="+mn-lt"/>
                <a:ea typeface="Times New Roman" panose="02020603050405020304" pitchFamily="18" charset="0"/>
              </a:rPr>
              <a:t>to examine the pattern of response of </a:t>
            </a:r>
            <a:r>
              <a:rPr lang="en-US" sz="1800" dirty="0" smtClean="0">
                <a:latin typeface="+mn-lt"/>
                <a:ea typeface="Times New Roman" panose="02020603050405020304" pitchFamily="18" charset="0"/>
              </a:rPr>
              <a:t> elite  QPM </a:t>
            </a:r>
            <a:r>
              <a:rPr lang="en-US" sz="1800" dirty="0">
                <a:latin typeface="+mn-lt"/>
                <a:ea typeface="Times New Roman" panose="02020603050405020304" pitchFamily="18" charset="0"/>
              </a:rPr>
              <a:t>intermediate </a:t>
            </a:r>
            <a:r>
              <a:rPr lang="en-US" sz="1800" dirty="0" smtClean="0">
                <a:latin typeface="+mn-lt"/>
                <a:ea typeface="Times New Roman" panose="02020603050405020304" pitchFamily="18" charset="0"/>
              </a:rPr>
              <a:t>maturity hybrids and </a:t>
            </a:r>
            <a:r>
              <a:rPr lang="en-US" sz="1800" dirty="0">
                <a:latin typeface="+mn-lt"/>
                <a:ea typeface="Times New Roman" panose="02020603050405020304" pitchFamily="18" charset="0"/>
              </a:rPr>
              <a:t>their performance in terms of grain yield </a:t>
            </a:r>
            <a:r>
              <a:rPr lang="en-US" sz="1800" dirty="0" smtClean="0">
                <a:latin typeface="+mn-lt"/>
                <a:ea typeface="Times New Roman" panose="02020603050405020304" pitchFamily="18" charset="0"/>
              </a:rPr>
              <a:t>and stability under different management  systems using </a:t>
            </a:r>
            <a:r>
              <a:rPr lang="en-US" sz="1800" dirty="0">
                <a:latin typeface="+mn-lt"/>
                <a:ea typeface="Times New Roman" panose="02020603050405020304" pitchFamily="18" charset="0"/>
              </a:rPr>
              <a:t>GGE </a:t>
            </a:r>
            <a:r>
              <a:rPr lang="en-US" sz="1800" dirty="0" err="1">
                <a:latin typeface="+mn-lt"/>
                <a:ea typeface="Times New Roman" panose="02020603050405020304" pitchFamily="18" charset="0"/>
              </a:rPr>
              <a:t>biplots</a:t>
            </a:r>
            <a:r>
              <a:rPr lang="en-US" sz="1800" dirty="0">
                <a:latin typeface="+mn-lt"/>
                <a:ea typeface="Times New Roman" panose="02020603050405020304" pitchFamily="18" charset="0"/>
              </a:rPr>
              <a:t> based on the  SREG model analysis</a:t>
            </a:r>
            <a:r>
              <a:rPr lang="en-US" sz="1800" dirty="0">
                <a:latin typeface="Times New Roman" panose="02020603050405020304" pitchFamily="18" charset="0"/>
                <a:ea typeface="Times New Roman" panose="02020603050405020304" pitchFamily="18" charset="0"/>
              </a:rPr>
              <a:t>.  </a:t>
            </a:r>
          </a:p>
          <a:p>
            <a:pPr>
              <a:spcBef>
                <a:spcPts val="900"/>
              </a:spcBef>
              <a:spcAft>
                <a:spcPts val="900"/>
              </a:spcAft>
              <a:buFont typeface="Arial" charset="0"/>
              <a:buChar char="•"/>
              <a:defRPr/>
            </a:pPr>
            <a:endParaRPr lang="en-US" sz="1800" b="1" dirty="0">
              <a:latin typeface="+mj-lt"/>
            </a:endParaRPr>
          </a:p>
        </p:txBody>
      </p:sp>
      <p:pic>
        <p:nvPicPr>
          <p:cNvPr id="15364" name="Picture 4" descr="E:\Cosmos ROFVT12 Photos\20120505_12223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29601" y="-6172200"/>
            <a:ext cx="6947297" cy="521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0691" t="15594" r="25156" b="14907"/>
          <a:stretch/>
        </p:blipFill>
        <p:spPr>
          <a:xfrm>
            <a:off x="3390900" y="4033639"/>
            <a:ext cx="2736252" cy="2361999"/>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10332" t="11816" r="23836" b="13911"/>
          <a:stretch/>
        </p:blipFill>
        <p:spPr>
          <a:xfrm>
            <a:off x="457200" y="4033639"/>
            <a:ext cx="2819400" cy="2385647"/>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l="15732" t="14814" r="42602" b="20370"/>
          <a:stretch/>
        </p:blipFill>
        <p:spPr>
          <a:xfrm rot="16200000">
            <a:off x="6370204" y="3843139"/>
            <a:ext cx="2286000" cy="2667000"/>
          </a:xfrm>
          <a:prstGeom prst="rect">
            <a:avLst/>
          </a:prstGeom>
        </p:spPr>
      </p:pic>
    </p:spTree>
    <p:extLst>
      <p:ext uri="{BB962C8B-B14F-4D97-AF65-F5344CB8AC3E}">
        <p14:creationId xmlns:p14="http://schemas.microsoft.com/office/powerpoint/2010/main" val="2717660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3233" y="1229766"/>
            <a:ext cx="3352800" cy="533400"/>
          </a:xfrm>
        </p:spPr>
        <p:txBody>
          <a:bodyPr/>
          <a:lstStyle/>
          <a:p>
            <a:r>
              <a:rPr lang="en-US" sz="2800" dirty="0" smtClean="0">
                <a:solidFill>
                  <a:schemeClr val="accent4"/>
                </a:solidFill>
                <a:latin typeface="+mn-lt"/>
              </a:rPr>
              <a:t>Material and Methods</a:t>
            </a:r>
            <a:endParaRPr lang="en-US" sz="2800" dirty="0">
              <a:solidFill>
                <a:schemeClr val="accent4"/>
              </a:solidFill>
              <a:latin typeface="+mn-lt"/>
            </a:endParaRPr>
          </a:p>
        </p:txBody>
      </p:sp>
      <p:sp>
        <p:nvSpPr>
          <p:cNvPr id="3" name="Text Placeholder 2"/>
          <p:cNvSpPr>
            <a:spLocks noGrp="1"/>
          </p:cNvSpPr>
          <p:nvPr>
            <p:ph type="body" sz="quarter" idx="10"/>
          </p:nvPr>
        </p:nvSpPr>
        <p:spPr>
          <a:xfrm>
            <a:off x="579737" y="1831461"/>
            <a:ext cx="7467600" cy="2629315"/>
          </a:xfrm>
        </p:spPr>
        <p:txBody>
          <a:bodyPr/>
          <a:lstStyle/>
          <a:p>
            <a:r>
              <a:rPr lang="en-US" sz="2000" b="1" dirty="0" smtClean="0">
                <a:latin typeface="Times New Roman" panose="02020603050405020304" pitchFamily="18" charset="0"/>
                <a:ea typeface="Calibri" panose="020F0502020204030204" pitchFamily="34" charset="0"/>
              </a:rPr>
              <a:t>Germplasm</a:t>
            </a:r>
            <a:endParaRPr lang="en-US" sz="2000" b="1" dirty="0">
              <a:latin typeface="Times New Roman" panose="02020603050405020304" pitchFamily="18" charset="0"/>
              <a:ea typeface="Calibri" panose="020F0502020204030204" pitchFamily="34" charset="0"/>
            </a:endParaRPr>
          </a:p>
          <a:p>
            <a:pPr lvl="1"/>
            <a:r>
              <a:rPr lang="en-US" sz="2000" dirty="0" smtClean="0">
                <a:latin typeface="Times New Roman" panose="02020603050405020304" pitchFamily="18" charset="0"/>
                <a:ea typeface="Calibri" panose="020F0502020204030204" pitchFamily="34" charset="0"/>
              </a:rPr>
              <a:t>55 elite QPM, 4 normal maize hybrids</a:t>
            </a:r>
          </a:p>
          <a:p>
            <a:pPr lvl="1"/>
            <a:r>
              <a:rPr lang="en-US" sz="2000" dirty="0" smtClean="0">
                <a:latin typeface="Times New Roman" panose="02020603050405020304" pitchFamily="18" charset="0"/>
                <a:ea typeface="Calibri" panose="020F0502020204030204" pitchFamily="34" charset="0"/>
              </a:rPr>
              <a:t>one </a:t>
            </a:r>
            <a:r>
              <a:rPr lang="en-US" sz="2000" dirty="0">
                <a:latin typeface="Times New Roman" panose="02020603050405020304" pitchFamily="18" charset="0"/>
                <a:ea typeface="Calibri" panose="020F0502020204030204" pitchFamily="34" charset="0"/>
              </a:rPr>
              <a:t>QPM check </a:t>
            </a:r>
            <a:r>
              <a:rPr lang="en-US" sz="2000" dirty="0" smtClean="0">
                <a:latin typeface="Times New Roman" panose="02020603050405020304" pitchFamily="18" charset="0"/>
                <a:ea typeface="Calibri" panose="020F0502020204030204" pitchFamily="34" charset="0"/>
              </a:rPr>
              <a:t>hybrid</a:t>
            </a:r>
          </a:p>
          <a:p>
            <a:pPr lvl="1"/>
            <a:r>
              <a:rPr lang="en-US" sz="2000" dirty="0" smtClean="0">
                <a:latin typeface="Times New Roman" panose="02020603050405020304" pitchFamily="18" charset="0"/>
                <a:ea typeface="Calibri" panose="020F0502020204030204" pitchFamily="34" charset="0"/>
              </a:rPr>
              <a:t>Protein analysis using NIR and wet chemistry</a:t>
            </a:r>
          </a:p>
          <a:p>
            <a:pPr marL="342900" lvl="1" indent="-342900">
              <a:buFont typeface="Arial" panose="020B0604020202020204" pitchFamily="34" charset="0"/>
              <a:buChar char="•"/>
            </a:pPr>
            <a:r>
              <a:rPr lang="en-US" sz="2000" b="1" dirty="0" smtClean="0">
                <a:latin typeface="Times New Roman" panose="02020603050405020304" pitchFamily="18" charset="0"/>
                <a:ea typeface="Calibri" panose="020F0502020204030204" pitchFamily="34" charset="0"/>
              </a:rPr>
              <a:t> </a:t>
            </a:r>
            <a:r>
              <a:rPr lang="en-US" sz="2000" b="1" dirty="0">
                <a:latin typeface="Times New Roman" panose="02020603050405020304" pitchFamily="18" charset="0"/>
                <a:ea typeface="Calibri" panose="020F0502020204030204" pitchFamily="34" charset="0"/>
              </a:rPr>
              <a:t>A</a:t>
            </a:r>
            <a:r>
              <a:rPr lang="en-US" sz="2000" b="1" dirty="0" smtClean="0">
                <a:latin typeface="Times New Roman" panose="02020603050405020304" pitchFamily="18" charset="0"/>
                <a:ea typeface="Calibri" panose="020F0502020204030204" pitchFamily="34" charset="0"/>
              </a:rPr>
              <a:t>lpha lattice design</a:t>
            </a:r>
          </a:p>
          <a:p>
            <a:pPr lvl="1"/>
            <a:r>
              <a:rPr lang="en-US" sz="2000" b="1" dirty="0" smtClean="0">
                <a:latin typeface="Times New Roman" panose="02020603050405020304" pitchFamily="18" charset="0"/>
                <a:ea typeface="Calibri" panose="020F0502020204030204" pitchFamily="34" charset="0"/>
              </a:rPr>
              <a:t> </a:t>
            </a:r>
            <a:r>
              <a:rPr lang="en-US" sz="2000" dirty="0">
                <a:latin typeface="Times New Roman" panose="02020603050405020304" pitchFamily="18" charset="0"/>
                <a:ea typeface="Calibri" panose="020F0502020204030204" pitchFamily="34" charset="0"/>
              </a:rPr>
              <a:t>3 </a:t>
            </a:r>
            <a:r>
              <a:rPr lang="en-US" sz="2000" dirty="0" smtClean="0">
                <a:latin typeface="Times New Roman" panose="02020603050405020304" pitchFamily="18" charset="0"/>
                <a:ea typeface="Calibri" panose="020F0502020204030204" pitchFamily="34" charset="0"/>
              </a:rPr>
              <a:t>replications</a:t>
            </a:r>
          </a:p>
          <a:p>
            <a:pPr lvl="1"/>
            <a:r>
              <a:rPr lang="en-US" sz="2000" dirty="0" smtClean="0">
                <a:latin typeface="Times New Roman" panose="02020603050405020304" pitchFamily="18" charset="0"/>
                <a:ea typeface="Calibri" panose="020F0502020204030204" pitchFamily="34" charset="0"/>
              </a:rPr>
              <a:t>5 management practices</a:t>
            </a:r>
            <a:endParaRPr lang="en-US" sz="2000" dirty="0">
              <a:latin typeface="Times New Roman" panose="02020603050405020304" pitchFamily="18" charset="0"/>
              <a:ea typeface="Calibri" panose="020F0502020204030204" pitchFamily="34" charset="0"/>
            </a:endParaRPr>
          </a:p>
          <a:p>
            <a:pPr marL="0" lvl="1" indent="0">
              <a:buNone/>
            </a:pPr>
            <a:endParaRPr lang="en-US" sz="2800" b="1" dirty="0">
              <a:latin typeface="Times New Roman" panose="02020603050405020304" pitchFamily="18" charset="0"/>
              <a:ea typeface="Calibri" panose="020F0502020204030204" pitchFamily="34" charset="0"/>
            </a:endParaRPr>
          </a:p>
        </p:txBody>
      </p:sp>
      <p:pic>
        <p:nvPicPr>
          <p:cNvPr id="5" name="Picture 13" descr="DSC0073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65833" y="4838180"/>
            <a:ext cx="2247906" cy="151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48296" y="4946181"/>
            <a:ext cx="2263547" cy="150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4"/>
          <a:stretch>
            <a:fillRect/>
          </a:stretch>
        </p:blipFill>
        <p:spPr>
          <a:xfrm>
            <a:off x="94672" y="4859456"/>
            <a:ext cx="2072098" cy="1537497"/>
          </a:xfrm>
          <a:prstGeom prst="rect">
            <a:avLst/>
          </a:prstGeom>
        </p:spPr>
      </p:pic>
      <p:pic>
        <p:nvPicPr>
          <p:cNvPr id="9" name="Picture 8"/>
          <p:cNvPicPr>
            <a:picLocks noChangeAspect="1"/>
          </p:cNvPicPr>
          <p:nvPr/>
        </p:nvPicPr>
        <p:blipFill>
          <a:blip r:embed="rId5"/>
          <a:stretch>
            <a:fillRect/>
          </a:stretch>
        </p:blipFill>
        <p:spPr>
          <a:xfrm>
            <a:off x="7016050" y="4870020"/>
            <a:ext cx="2062574" cy="1532417"/>
          </a:xfrm>
          <a:prstGeom prst="rect">
            <a:avLst/>
          </a:prstGeom>
        </p:spPr>
      </p:pic>
      <p:sp>
        <p:nvSpPr>
          <p:cNvPr id="10" name="TextBox 9"/>
          <p:cNvSpPr txBox="1"/>
          <p:nvPr/>
        </p:nvSpPr>
        <p:spPr>
          <a:xfrm flipH="1">
            <a:off x="2240933" y="6470426"/>
            <a:ext cx="2202314" cy="369332"/>
          </a:xfrm>
          <a:prstGeom prst="rect">
            <a:avLst/>
          </a:prstGeom>
          <a:solidFill>
            <a:schemeClr val="accent2"/>
          </a:solidFill>
          <a:ln>
            <a:solidFill>
              <a:schemeClr val="accent1"/>
            </a:solidFill>
          </a:ln>
        </p:spPr>
        <p:txBody>
          <a:bodyPr wrap="square" rtlCol="0">
            <a:spAutoFit/>
          </a:bodyPr>
          <a:lstStyle/>
          <a:p>
            <a:pPr algn="ctr"/>
            <a:r>
              <a:rPr lang="en-US" b="1" dirty="0" smtClean="0"/>
              <a:t>Low N and P </a:t>
            </a:r>
            <a:endParaRPr lang="en-US" b="1" dirty="0"/>
          </a:p>
        </p:txBody>
      </p:sp>
      <p:sp>
        <p:nvSpPr>
          <p:cNvPr id="11" name="TextBox 10"/>
          <p:cNvSpPr txBox="1"/>
          <p:nvPr/>
        </p:nvSpPr>
        <p:spPr>
          <a:xfrm flipH="1">
            <a:off x="7081034" y="6425773"/>
            <a:ext cx="1905000" cy="369332"/>
          </a:xfrm>
          <a:prstGeom prst="rect">
            <a:avLst/>
          </a:prstGeom>
          <a:solidFill>
            <a:schemeClr val="accent2"/>
          </a:solidFill>
          <a:ln>
            <a:solidFill>
              <a:schemeClr val="accent1"/>
            </a:solidFill>
          </a:ln>
        </p:spPr>
        <p:txBody>
          <a:bodyPr wrap="square" rtlCol="0">
            <a:spAutoFit/>
          </a:bodyPr>
          <a:lstStyle/>
          <a:p>
            <a:pPr algn="ctr"/>
            <a:r>
              <a:rPr lang="en-US" b="1" dirty="0"/>
              <a:t>Random drought </a:t>
            </a:r>
          </a:p>
        </p:txBody>
      </p:sp>
      <p:sp>
        <p:nvSpPr>
          <p:cNvPr id="12" name="TextBox 11"/>
          <p:cNvSpPr txBox="1"/>
          <p:nvPr/>
        </p:nvSpPr>
        <p:spPr>
          <a:xfrm>
            <a:off x="94672" y="6488668"/>
            <a:ext cx="2051460" cy="369332"/>
          </a:xfrm>
          <a:prstGeom prst="rect">
            <a:avLst/>
          </a:prstGeom>
          <a:solidFill>
            <a:schemeClr val="accent2"/>
          </a:solidFill>
        </p:spPr>
        <p:txBody>
          <a:bodyPr wrap="square" rtlCol="0">
            <a:spAutoFit/>
          </a:bodyPr>
          <a:lstStyle/>
          <a:p>
            <a:pPr algn="ctr"/>
            <a:r>
              <a:rPr lang="en-US" b="1" dirty="0"/>
              <a:t>Optimum </a:t>
            </a:r>
            <a:r>
              <a:rPr lang="en-US" b="1" dirty="0" smtClean="0"/>
              <a:t> </a:t>
            </a:r>
            <a:endParaRPr lang="en-US" b="1" dirty="0"/>
          </a:p>
        </p:txBody>
      </p:sp>
      <p:sp>
        <p:nvSpPr>
          <p:cNvPr id="13" name="TextBox 12"/>
          <p:cNvSpPr txBox="1"/>
          <p:nvPr/>
        </p:nvSpPr>
        <p:spPr>
          <a:xfrm flipH="1">
            <a:off x="4665833" y="6422315"/>
            <a:ext cx="2320400" cy="369332"/>
          </a:xfrm>
          <a:prstGeom prst="rect">
            <a:avLst/>
          </a:prstGeom>
          <a:solidFill>
            <a:schemeClr val="accent2"/>
          </a:solidFill>
          <a:ln>
            <a:solidFill>
              <a:schemeClr val="accent1"/>
            </a:solidFill>
          </a:ln>
        </p:spPr>
        <p:txBody>
          <a:bodyPr wrap="square" rtlCol="0">
            <a:spAutoFit/>
          </a:bodyPr>
          <a:lstStyle/>
          <a:p>
            <a:pPr algn="ctr"/>
            <a:r>
              <a:rPr lang="en-US" b="1" dirty="0" smtClean="0"/>
              <a:t>Managed drought </a:t>
            </a:r>
            <a:endParaRPr lang="en-US" b="1" dirty="0"/>
          </a:p>
        </p:txBody>
      </p:sp>
    </p:spTree>
    <p:extLst>
      <p:ext uri="{BB962C8B-B14F-4D97-AF65-F5344CB8AC3E}">
        <p14:creationId xmlns:p14="http://schemas.microsoft.com/office/powerpoint/2010/main" val="1708137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15"/>
          <p:cNvGrpSpPr>
            <a:grpSpLocks/>
          </p:cNvGrpSpPr>
          <p:nvPr/>
        </p:nvGrpSpPr>
        <p:grpSpPr bwMode="auto">
          <a:xfrm>
            <a:off x="532257" y="2065273"/>
            <a:ext cx="2419350" cy="3114931"/>
            <a:chOff x="599" y="1604"/>
            <a:chExt cx="1645" cy="2112"/>
          </a:xfrm>
        </p:grpSpPr>
        <p:sp>
          <p:nvSpPr>
            <p:cNvPr id="39946" name="Text Box 3"/>
            <p:cNvSpPr txBox="1">
              <a:spLocks noChangeArrowheads="1"/>
            </p:cNvSpPr>
            <p:nvPr/>
          </p:nvSpPr>
          <p:spPr bwMode="auto">
            <a:xfrm>
              <a:off x="1104" y="1604"/>
              <a:ext cx="289"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bg1"/>
                  </a:solidFill>
                  <a:latin typeface="Arial" panose="020B0604020202020204" pitchFamily="34" charset="0"/>
                </a:defRPr>
              </a:lvl1pPr>
              <a:lvl2pPr marL="742950" indent="-285750">
                <a:defRPr>
                  <a:solidFill>
                    <a:schemeClr val="bg1"/>
                  </a:solidFill>
                  <a:latin typeface="Arial" panose="020B0604020202020204" pitchFamily="34" charset="0"/>
                </a:defRPr>
              </a:lvl2pPr>
              <a:lvl3pPr marL="1143000" indent="-228600">
                <a:defRPr>
                  <a:solidFill>
                    <a:schemeClr val="bg1"/>
                  </a:solidFill>
                  <a:latin typeface="Arial" panose="020B0604020202020204" pitchFamily="34" charset="0"/>
                </a:defRPr>
              </a:lvl3pPr>
              <a:lvl4pPr marL="1600200" indent="-228600">
                <a:defRPr>
                  <a:solidFill>
                    <a:schemeClr val="bg1"/>
                  </a:solidFill>
                  <a:latin typeface="Arial" panose="020B0604020202020204" pitchFamily="34" charset="0"/>
                </a:defRPr>
              </a:lvl4pPr>
              <a:lvl5pPr marL="2057400" indent="-228600">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r>
                <a:rPr lang="en-US" altLang="en-US"/>
                <a:t>G </a:t>
              </a:r>
            </a:p>
          </p:txBody>
        </p:sp>
        <p:sp>
          <p:nvSpPr>
            <p:cNvPr id="39947" name="Rectangle 4"/>
            <p:cNvSpPr>
              <a:spLocks noChangeArrowheads="1"/>
            </p:cNvSpPr>
            <p:nvPr/>
          </p:nvSpPr>
          <p:spPr bwMode="auto">
            <a:xfrm>
              <a:off x="599" y="1700"/>
              <a:ext cx="1645" cy="162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bg1"/>
                  </a:solidFill>
                  <a:latin typeface="Arial" panose="020B0604020202020204" pitchFamily="34" charset="0"/>
                </a:defRPr>
              </a:lvl1pPr>
              <a:lvl2pPr marL="742950" indent="-285750">
                <a:defRPr>
                  <a:solidFill>
                    <a:schemeClr val="bg1"/>
                  </a:solidFill>
                  <a:latin typeface="Arial" panose="020B0604020202020204" pitchFamily="34" charset="0"/>
                </a:defRPr>
              </a:lvl2pPr>
              <a:lvl3pPr marL="1143000" indent="-228600">
                <a:defRPr>
                  <a:solidFill>
                    <a:schemeClr val="bg1"/>
                  </a:solidFill>
                  <a:latin typeface="Arial" panose="020B0604020202020204" pitchFamily="34" charset="0"/>
                </a:defRPr>
              </a:lvl3pPr>
              <a:lvl4pPr marL="1600200" indent="-228600">
                <a:defRPr>
                  <a:solidFill>
                    <a:schemeClr val="bg1"/>
                  </a:solidFill>
                  <a:latin typeface="Arial" panose="020B0604020202020204" pitchFamily="34" charset="0"/>
                </a:defRPr>
              </a:lvl4pPr>
              <a:lvl5pPr marL="2057400" indent="-228600">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algn="ctr"/>
              <a:r>
                <a:rPr lang="en-US" altLang="en-US" sz="8800" dirty="0"/>
                <a:t>  </a:t>
              </a:r>
              <a:r>
                <a:rPr lang="en-US" altLang="en-US" sz="8800" dirty="0">
                  <a:solidFill>
                    <a:schemeClr val="tx1"/>
                  </a:solidFill>
                </a:rPr>
                <a:t>E</a:t>
              </a:r>
            </a:p>
          </p:txBody>
        </p:sp>
        <p:sp>
          <p:nvSpPr>
            <p:cNvPr id="39948" name="Oval 5"/>
            <p:cNvSpPr>
              <a:spLocks noChangeArrowheads="1"/>
            </p:cNvSpPr>
            <p:nvPr/>
          </p:nvSpPr>
          <p:spPr bwMode="auto">
            <a:xfrm>
              <a:off x="660" y="1991"/>
              <a:ext cx="701" cy="582"/>
            </a:xfrm>
            <a:prstGeom prst="ellipse">
              <a:avLst/>
            </a:prstGeom>
            <a:solidFill>
              <a:schemeClr val="accent1">
                <a:alpha val="54117"/>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bg1"/>
                  </a:solidFill>
                  <a:latin typeface="Arial" panose="020B0604020202020204" pitchFamily="34" charset="0"/>
                </a:defRPr>
              </a:lvl1pPr>
              <a:lvl2pPr marL="742950" indent="-285750">
                <a:defRPr>
                  <a:solidFill>
                    <a:schemeClr val="bg1"/>
                  </a:solidFill>
                  <a:latin typeface="Arial" panose="020B0604020202020204" pitchFamily="34" charset="0"/>
                </a:defRPr>
              </a:lvl2pPr>
              <a:lvl3pPr marL="1143000" indent="-228600">
                <a:defRPr>
                  <a:solidFill>
                    <a:schemeClr val="bg1"/>
                  </a:solidFill>
                  <a:latin typeface="Arial" panose="020B0604020202020204" pitchFamily="34" charset="0"/>
                </a:defRPr>
              </a:lvl3pPr>
              <a:lvl4pPr marL="1600200" indent="-228600">
                <a:defRPr>
                  <a:solidFill>
                    <a:schemeClr val="bg1"/>
                  </a:solidFill>
                  <a:latin typeface="Arial" panose="020B0604020202020204" pitchFamily="34" charset="0"/>
                </a:defRPr>
              </a:lvl4pPr>
              <a:lvl5pPr marL="2057400" indent="-228600">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algn="ctr"/>
              <a:endParaRPr lang="en-US" altLang="en-US" sz="8000"/>
            </a:p>
          </p:txBody>
        </p:sp>
        <p:sp>
          <p:nvSpPr>
            <p:cNvPr id="39949" name="Text Box 9"/>
            <p:cNvSpPr txBox="1">
              <a:spLocks noChangeArrowheads="1"/>
            </p:cNvSpPr>
            <p:nvPr/>
          </p:nvSpPr>
          <p:spPr bwMode="auto">
            <a:xfrm>
              <a:off x="699" y="1909"/>
              <a:ext cx="508" cy="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bg1"/>
                  </a:solidFill>
                  <a:latin typeface="Arial" panose="020B0604020202020204" pitchFamily="34" charset="0"/>
                </a:defRPr>
              </a:lvl1pPr>
              <a:lvl2pPr marL="742950" indent="-285750">
                <a:defRPr>
                  <a:solidFill>
                    <a:schemeClr val="bg1"/>
                  </a:solidFill>
                  <a:latin typeface="Arial" panose="020B0604020202020204" pitchFamily="34" charset="0"/>
                </a:defRPr>
              </a:lvl2pPr>
              <a:lvl3pPr marL="1143000" indent="-228600">
                <a:defRPr>
                  <a:solidFill>
                    <a:schemeClr val="bg1"/>
                  </a:solidFill>
                  <a:latin typeface="Arial" panose="020B0604020202020204" pitchFamily="34" charset="0"/>
                </a:defRPr>
              </a:lvl3pPr>
              <a:lvl4pPr marL="1600200" indent="-228600">
                <a:defRPr>
                  <a:solidFill>
                    <a:schemeClr val="bg1"/>
                  </a:solidFill>
                  <a:latin typeface="Arial" panose="020B0604020202020204" pitchFamily="34" charset="0"/>
                </a:defRPr>
              </a:lvl4pPr>
              <a:lvl5pPr marL="2057400" indent="-228600">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r>
                <a:rPr lang="en-US" altLang="en-US" sz="6600">
                  <a:solidFill>
                    <a:srgbClr val="FF3300"/>
                  </a:solidFill>
                </a:rPr>
                <a:t>G</a:t>
              </a:r>
            </a:p>
          </p:txBody>
        </p:sp>
        <p:sp>
          <p:nvSpPr>
            <p:cNvPr id="39950" name="Oval 10"/>
            <p:cNvSpPr>
              <a:spLocks noChangeArrowheads="1"/>
            </p:cNvSpPr>
            <p:nvPr/>
          </p:nvSpPr>
          <p:spPr bwMode="auto">
            <a:xfrm>
              <a:off x="682" y="2649"/>
              <a:ext cx="605" cy="53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bg1"/>
                  </a:solidFill>
                  <a:latin typeface="Arial" panose="020B0604020202020204" pitchFamily="34" charset="0"/>
                </a:defRPr>
              </a:lvl1pPr>
              <a:lvl2pPr marL="742950" indent="-285750">
                <a:defRPr>
                  <a:solidFill>
                    <a:schemeClr val="bg1"/>
                  </a:solidFill>
                  <a:latin typeface="Arial" panose="020B0604020202020204" pitchFamily="34" charset="0"/>
                </a:defRPr>
              </a:lvl2pPr>
              <a:lvl3pPr marL="1143000" indent="-228600">
                <a:defRPr>
                  <a:solidFill>
                    <a:schemeClr val="bg1"/>
                  </a:solidFill>
                  <a:latin typeface="Arial" panose="020B0604020202020204" pitchFamily="34" charset="0"/>
                </a:defRPr>
              </a:lvl3pPr>
              <a:lvl4pPr marL="1600200" indent="-228600">
                <a:defRPr>
                  <a:solidFill>
                    <a:schemeClr val="bg1"/>
                  </a:solidFill>
                  <a:latin typeface="Arial" panose="020B0604020202020204" pitchFamily="34" charset="0"/>
                </a:defRPr>
              </a:lvl4pPr>
              <a:lvl5pPr marL="2057400" indent="-228600">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algn="ctr"/>
              <a:r>
                <a:rPr lang="en-US" altLang="en-US" sz="4400">
                  <a:solidFill>
                    <a:schemeClr val="accent2"/>
                  </a:solidFill>
                </a:rPr>
                <a:t>GE</a:t>
              </a:r>
            </a:p>
          </p:txBody>
        </p:sp>
        <p:sp>
          <p:nvSpPr>
            <p:cNvPr id="39951" name="Text Box 11"/>
            <p:cNvSpPr txBox="1">
              <a:spLocks noChangeArrowheads="1"/>
            </p:cNvSpPr>
            <p:nvPr/>
          </p:nvSpPr>
          <p:spPr bwMode="auto">
            <a:xfrm>
              <a:off x="926" y="3361"/>
              <a:ext cx="1198" cy="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bg1"/>
                  </a:solidFill>
                  <a:latin typeface="Arial" panose="020B0604020202020204" pitchFamily="34" charset="0"/>
                </a:defRPr>
              </a:lvl1pPr>
              <a:lvl2pPr marL="742950" indent="-285750">
                <a:defRPr>
                  <a:solidFill>
                    <a:schemeClr val="bg1"/>
                  </a:solidFill>
                  <a:latin typeface="Arial" panose="020B0604020202020204" pitchFamily="34" charset="0"/>
                </a:defRPr>
              </a:lvl2pPr>
              <a:lvl3pPr marL="1143000" indent="-228600">
                <a:defRPr>
                  <a:solidFill>
                    <a:schemeClr val="bg1"/>
                  </a:solidFill>
                  <a:latin typeface="Arial" panose="020B0604020202020204" pitchFamily="34" charset="0"/>
                </a:defRPr>
              </a:lvl3pPr>
              <a:lvl4pPr marL="1600200" indent="-228600">
                <a:defRPr>
                  <a:solidFill>
                    <a:schemeClr val="bg1"/>
                  </a:solidFill>
                  <a:latin typeface="Arial" panose="020B0604020202020204" pitchFamily="34" charset="0"/>
                </a:defRPr>
              </a:lvl4pPr>
              <a:lvl5pPr marL="2057400" indent="-228600">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r>
                <a:rPr lang="en-US" altLang="en-US" sz="2800" dirty="0">
                  <a:solidFill>
                    <a:srgbClr val="0033CC"/>
                  </a:solidFill>
                  <a:latin typeface="Calibri" panose="020F0502020204030204" pitchFamily="34" charset="0"/>
                </a:rPr>
                <a:t>Full model</a:t>
              </a:r>
              <a:r>
                <a:rPr lang="en-US" altLang="en-US" dirty="0">
                  <a:latin typeface="Calibri" panose="020F0502020204030204" pitchFamily="34" charset="0"/>
                </a:rPr>
                <a:t> </a:t>
              </a:r>
            </a:p>
          </p:txBody>
        </p:sp>
      </p:grpSp>
      <p:sp>
        <p:nvSpPr>
          <p:cNvPr id="220176" name="Line 16"/>
          <p:cNvSpPr>
            <a:spLocks noChangeShapeType="1"/>
          </p:cNvSpPr>
          <p:nvPr/>
        </p:nvSpPr>
        <p:spPr bwMode="auto">
          <a:xfrm>
            <a:off x="3124200" y="3401508"/>
            <a:ext cx="1997075" cy="0"/>
          </a:xfrm>
          <a:prstGeom prst="line">
            <a:avLst/>
          </a:prstGeom>
          <a:noFill/>
          <a:ln w="952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20177" name="Group 17"/>
          <p:cNvGrpSpPr>
            <a:grpSpLocks/>
          </p:cNvGrpSpPr>
          <p:nvPr/>
        </p:nvGrpSpPr>
        <p:grpSpPr bwMode="auto">
          <a:xfrm>
            <a:off x="5258264" y="2286001"/>
            <a:ext cx="2437936" cy="2927864"/>
            <a:chOff x="3682" y="1552"/>
            <a:chExt cx="1621" cy="1684"/>
          </a:xfrm>
        </p:grpSpPr>
        <p:sp>
          <p:nvSpPr>
            <p:cNvPr id="39944" name="Rectangle 18"/>
            <p:cNvSpPr>
              <a:spLocks noChangeArrowheads="1"/>
            </p:cNvSpPr>
            <p:nvPr/>
          </p:nvSpPr>
          <p:spPr bwMode="auto">
            <a:xfrm>
              <a:off x="3682" y="1552"/>
              <a:ext cx="1621" cy="1379"/>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bg1"/>
                  </a:solidFill>
                  <a:latin typeface="Arial" panose="020B0604020202020204" pitchFamily="34" charset="0"/>
                </a:defRPr>
              </a:lvl1pPr>
              <a:lvl2pPr marL="742950" indent="-285750">
                <a:defRPr>
                  <a:solidFill>
                    <a:schemeClr val="bg1"/>
                  </a:solidFill>
                  <a:latin typeface="Arial" panose="020B0604020202020204" pitchFamily="34" charset="0"/>
                </a:defRPr>
              </a:lvl2pPr>
              <a:lvl3pPr marL="1143000" indent="-228600">
                <a:defRPr>
                  <a:solidFill>
                    <a:schemeClr val="bg1"/>
                  </a:solidFill>
                  <a:latin typeface="Arial" panose="020B0604020202020204" pitchFamily="34" charset="0"/>
                </a:defRPr>
              </a:lvl3pPr>
              <a:lvl4pPr marL="1600200" indent="-228600">
                <a:defRPr>
                  <a:solidFill>
                    <a:schemeClr val="bg1"/>
                  </a:solidFill>
                  <a:latin typeface="Arial" panose="020B0604020202020204" pitchFamily="34" charset="0"/>
                </a:defRPr>
              </a:lvl4pPr>
              <a:lvl5pPr marL="2057400" indent="-228600">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pPr algn="ctr"/>
              <a:r>
                <a:rPr lang="en-US" altLang="en-US" sz="6000">
                  <a:solidFill>
                    <a:srgbClr val="0033CC"/>
                  </a:solidFill>
                </a:rPr>
                <a:t>G+GE</a:t>
              </a:r>
            </a:p>
          </p:txBody>
        </p:sp>
        <p:sp>
          <p:nvSpPr>
            <p:cNvPr id="39945" name="Text Box 19"/>
            <p:cNvSpPr txBox="1">
              <a:spLocks noChangeArrowheads="1"/>
            </p:cNvSpPr>
            <p:nvPr/>
          </p:nvSpPr>
          <p:spPr bwMode="auto">
            <a:xfrm>
              <a:off x="3792" y="2923"/>
              <a:ext cx="1129"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bg1"/>
                  </a:solidFill>
                  <a:latin typeface="Arial" panose="020B0604020202020204" pitchFamily="34" charset="0"/>
                </a:defRPr>
              </a:lvl1pPr>
              <a:lvl2pPr marL="742950" indent="-285750">
                <a:defRPr>
                  <a:solidFill>
                    <a:schemeClr val="bg1"/>
                  </a:solidFill>
                  <a:latin typeface="Arial" panose="020B0604020202020204" pitchFamily="34" charset="0"/>
                </a:defRPr>
              </a:lvl2pPr>
              <a:lvl3pPr marL="1143000" indent="-228600">
                <a:defRPr>
                  <a:solidFill>
                    <a:schemeClr val="bg1"/>
                  </a:solidFill>
                  <a:latin typeface="Arial" panose="020B0604020202020204" pitchFamily="34" charset="0"/>
                </a:defRPr>
              </a:lvl3pPr>
              <a:lvl4pPr marL="1600200" indent="-228600">
                <a:defRPr>
                  <a:solidFill>
                    <a:schemeClr val="bg1"/>
                  </a:solidFill>
                  <a:latin typeface="Arial" panose="020B0604020202020204" pitchFamily="34" charset="0"/>
                </a:defRPr>
              </a:lvl4pPr>
              <a:lvl5pPr marL="2057400" indent="-228600">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r>
                <a:rPr lang="en-US" altLang="en-US" sz="2800" dirty="0">
                  <a:solidFill>
                    <a:srgbClr val="0033CC"/>
                  </a:solidFill>
                  <a:latin typeface="Calibri" panose="020F0502020204030204" pitchFamily="34" charset="0"/>
                </a:rPr>
                <a:t>GGE model</a:t>
              </a:r>
            </a:p>
          </p:txBody>
        </p:sp>
      </p:grpSp>
      <p:sp>
        <p:nvSpPr>
          <p:cNvPr id="220180" name="Text Box 20"/>
          <p:cNvSpPr txBox="1">
            <a:spLocks noChangeArrowheads="1"/>
          </p:cNvSpPr>
          <p:nvPr/>
        </p:nvSpPr>
        <p:spPr bwMode="auto">
          <a:xfrm>
            <a:off x="1436005" y="5339762"/>
            <a:ext cx="6529388"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bg1"/>
                </a:solidFill>
                <a:latin typeface="Arial" panose="020B0604020202020204" pitchFamily="34" charset="0"/>
              </a:defRPr>
            </a:lvl1pPr>
            <a:lvl2pPr marL="742950" indent="-285750">
              <a:defRPr>
                <a:solidFill>
                  <a:schemeClr val="bg1"/>
                </a:solidFill>
                <a:latin typeface="Arial" panose="020B0604020202020204" pitchFamily="34" charset="0"/>
              </a:defRPr>
            </a:lvl2pPr>
            <a:lvl3pPr marL="1143000" indent="-228600">
              <a:defRPr>
                <a:solidFill>
                  <a:schemeClr val="bg1"/>
                </a:solidFill>
                <a:latin typeface="Arial" panose="020B0604020202020204" pitchFamily="34" charset="0"/>
              </a:defRPr>
            </a:lvl3pPr>
            <a:lvl4pPr marL="1600200" indent="-228600">
              <a:defRPr>
                <a:solidFill>
                  <a:schemeClr val="bg1"/>
                </a:solidFill>
                <a:latin typeface="Arial" panose="020B0604020202020204" pitchFamily="34" charset="0"/>
              </a:defRPr>
            </a:lvl4pPr>
            <a:lvl5pPr marL="2057400" indent="-228600">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r>
              <a:rPr lang="en-US" altLang="en-US" sz="4800" dirty="0" err="1">
                <a:solidFill>
                  <a:srgbClr val="0000FF"/>
                </a:solidFill>
                <a:cs typeface="Arial" panose="020B0604020202020204" pitchFamily="34" charset="0"/>
              </a:rPr>
              <a:t>Ŷ</a:t>
            </a:r>
            <a:r>
              <a:rPr lang="en-US" altLang="en-US" sz="4800" baseline="-25000" dirty="0" err="1">
                <a:solidFill>
                  <a:srgbClr val="0000FF"/>
                </a:solidFill>
                <a:cs typeface="Arial" panose="020B0604020202020204" pitchFamily="34" charset="0"/>
              </a:rPr>
              <a:t>ij</a:t>
            </a:r>
            <a:r>
              <a:rPr lang="en-US" altLang="en-US" sz="4800" baseline="-25000" dirty="0">
                <a:solidFill>
                  <a:srgbClr val="0000FF"/>
                </a:solidFill>
                <a:cs typeface="Arial" panose="020B0604020202020204" pitchFamily="34" charset="0"/>
              </a:rPr>
              <a:t>-</a:t>
            </a:r>
            <a:r>
              <a:rPr lang="el-GR" altLang="en-US" sz="4800" dirty="0">
                <a:solidFill>
                  <a:srgbClr val="0000FF"/>
                </a:solidFill>
                <a:cs typeface="Arial" panose="020B0604020202020204" pitchFamily="34" charset="0"/>
              </a:rPr>
              <a:t>μ</a:t>
            </a:r>
            <a:r>
              <a:rPr lang="en-US" altLang="en-US" sz="4800" dirty="0">
                <a:solidFill>
                  <a:srgbClr val="0000FF"/>
                </a:solidFill>
                <a:cs typeface="Arial" panose="020B0604020202020204" pitchFamily="34" charset="0"/>
              </a:rPr>
              <a:t>-</a:t>
            </a:r>
            <a:r>
              <a:rPr lang="el-GR" altLang="en-US" sz="4800" dirty="0">
                <a:solidFill>
                  <a:srgbClr val="0000FF"/>
                </a:solidFill>
                <a:cs typeface="Arial" panose="020B0604020202020204" pitchFamily="34" charset="0"/>
              </a:rPr>
              <a:t>β</a:t>
            </a:r>
            <a:r>
              <a:rPr lang="en-US" altLang="en-US" sz="4800" baseline="-25000" dirty="0">
                <a:solidFill>
                  <a:srgbClr val="0000FF"/>
                </a:solidFill>
                <a:cs typeface="Arial" panose="020B0604020202020204" pitchFamily="34" charset="0"/>
              </a:rPr>
              <a:t>j</a:t>
            </a:r>
            <a:r>
              <a:rPr lang="en-US" altLang="en-US" sz="4800" dirty="0">
                <a:solidFill>
                  <a:srgbClr val="0000FF"/>
                </a:solidFill>
                <a:cs typeface="Arial" panose="020B0604020202020204" pitchFamily="34" charset="0"/>
              </a:rPr>
              <a:t>=g</a:t>
            </a:r>
            <a:r>
              <a:rPr lang="en-US" altLang="en-US" sz="4800" baseline="-25000" dirty="0">
                <a:solidFill>
                  <a:srgbClr val="0000FF"/>
                </a:solidFill>
                <a:cs typeface="Arial" panose="020B0604020202020204" pitchFamily="34" charset="0"/>
              </a:rPr>
              <a:t>i1</a:t>
            </a:r>
            <a:r>
              <a:rPr lang="en-US" altLang="en-US" sz="4800" dirty="0">
                <a:solidFill>
                  <a:srgbClr val="0000FF"/>
                </a:solidFill>
                <a:cs typeface="Arial" panose="020B0604020202020204" pitchFamily="34" charset="0"/>
              </a:rPr>
              <a:t>e</a:t>
            </a:r>
            <a:r>
              <a:rPr lang="en-US" altLang="en-US" sz="4800" baseline="-25000" dirty="0">
                <a:solidFill>
                  <a:srgbClr val="0000FF"/>
                </a:solidFill>
                <a:cs typeface="Arial" panose="020B0604020202020204" pitchFamily="34" charset="0"/>
              </a:rPr>
              <a:t>1j +</a:t>
            </a:r>
            <a:r>
              <a:rPr lang="en-US" altLang="en-US" sz="4800" dirty="0">
                <a:solidFill>
                  <a:srgbClr val="0000FF"/>
                </a:solidFill>
              </a:rPr>
              <a:t>g</a:t>
            </a:r>
            <a:r>
              <a:rPr lang="en-US" altLang="en-US" sz="4800" baseline="-25000" dirty="0">
                <a:solidFill>
                  <a:srgbClr val="0000FF"/>
                </a:solidFill>
              </a:rPr>
              <a:t>i2</a:t>
            </a:r>
            <a:r>
              <a:rPr lang="en-US" altLang="en-US" sz="4800" dirty="0">
                <a:solidFill>
                  <a:srgbClr val="0000FF"/>
                </a:solidFill>
              </a:rPr>
              <a:t>e</a:t>
            </a:r>
            <a:r>
              <a:rPr lang="en-US" altLang="en-US" sz="4800" baseline="-25000" dirty="0">
                <a:solidFill>
                  <a:srgbClr val="0000FF"/>
                </a:solidFill>
              </a:rPr>
              <a:t>2j +</a:t>
            </a:r>
            <a:r>
              <a:rPr lang="el-GR" altLang="en-US" sz="4800" dirty="0">
                <a:solidFill>
                  <a:srgbClr val="0000FF"/>
                </a:solidFill>
                <a:cs typeface="Arial" panose="020B0604020202020204" pitchFamily="34" charset="0"/>
              </a:rPr>
              <a:t>ε</a:t>
            </a:r>
            <a:r>
              <a:rPr lang="en-US" altLang="en-US" sz="4800" baseline="-25000" dirty="0" err="1">
                <a:solidFill>
                  <a:srgbClr val="0000FF"/>
                </a:solidFill>
              </a:rPr>
              <a:t>ij</a:t>
            </a:r>
            <a:endParaRPr lang="el-GR" altLang="en-US" sz="4800" baseline="-25000" dirty="0">
              <a:solidFill>
                <a:srgbClr val="0000FF"/>
              </a:solidFill>
            </a:endParaRPr>
          </a:p>
        </p:txBody>
      </p:sp>
      <p:sp>
        <p:nvSpPr>
          <p:cNvPr id="39942" name="Rectangle 21"/>
          <p:cNvSpPr>
            <a:spLocks noGrp="1" noChangeArrowheads="1"/>
          </p:cNvSpPr>
          <p:nvPr>
            <p:ph type="title"/>
          </p:nvPr>
        </p:nvSpPr>
        <p:spPr>
          <a:xfrm>
            <a:off x="2561601" y="1274280"/>
            <a:ext cx="3320880" cy="683584"/>
          </a:xfrm>
          <a:noFill/>
        </p:spPr>
        <p:txBody>
          <a:bodyPr/>
          <a:lstStyle/>
          <a:p>
            <a:r>
              <a:rPr lang="en-US" altLang="en-US" sz="3200" dirty="0" smtClean="0">
                <a:solidFill>
                  <a:schemeClr val="accent4"/>
                </a:solidFill>
                <a:latin typeface="Calibri" panose="020F0502020204030204" pitchFamily="34" charset="0"/>
              </a:rPr>
              <a:t>Statistical Analysis</a:t>
            </a:r>
          </a:p>
        </p:txBody>
      </p:sp>
      <p:sp>
        <p:nvSpPr>
          <p:cNvPr id="220182" name="Rectangle 22"/>
          <p:cNvSpPr>
            <a:spLocks noChangeArrowheads="1"/>
          </p:cNvSpPr>
          <p:nvPr/>
        </p:nvSpPr>
        <p:spPr bwMode="auto">
          <a:xfrm>
            <a:off x="2951956" y="6224481"/>
            <a:ext cx="2930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bg1"/>
                </a:solidFill>
                <a:latin typeface="Arial" panose="020B0604020202020204" pitchFamily="34" charset="0"/>
              </a:defRPr>
            </a:lvl1pPr>
            <a:lvl2pPr marL="742950" indent="-285750">
              <a:defRPr>
                <a:solidFill>
                  <a:schemeClr val="bg1"/>
                </a:solidFill>
                <a:latin typeface="Arial" panose="020B0604020202020204" pitchFamily="34" charset="0"/>
              </a:defRPr>
            </a:lvl2pPr>
            <a:lvl3pPr marL="1143000" indent="-228600">
              <a:defRPr>
                <a:solidFill>
                  <a:schemeClr val="bg1"/>
                </a:solidFill>
                <a:latin typeface="Arial" panose="020B0604020202020204" pitchFamily="34" charset="0"/>
              </a:defRPr>
            </a:lvl3pPr>
            <a:lvl4pPr marL="1600200" indent="-228600">
              <a:defRPr>
                <a:solidFill>
                  <a:schemeClr val="bg1"/>
                </a:solidFill>
                <a:latin typeface="Arial" panose="020B0604020202020204" pitchFamily="34" charset="0"/>
              </a:defRPr>
            </a:lvl4pPr>
            <a:lvl5pPr marL="2057400" indent="-228600">
              <a:defRPr>
                <a:solidFill>
                  <a:schemeClr val="bg1"/>
                </a:solidFill>
                <a:latin typeface="Arial" panose="020B0604020202020204" pitchFamily="34" charset="0"/>
              </a:defRPr>
            </a:lvl5pPr>
            <a:lvl6pPr marL="2514600" indent="-228600" eaLnBrk="0" fontAlgn="base" hangingPunct="0">
              <a:spcBef>
                <a:spcPct val="0"/>
              </a:spcBef>
              <a:spcAft>
                <a:spcPct val="0"/>
              </a:spcAft>
              <a:defRPr>
                <a:solidFill>
                  <a:schemeClr val="bg1"/>
                </a:solidFill>
                <a:latin typeface="Arial" panose="020B0604020202020204" pitchFamily="34" charset="0"/>
              </a:defRPr>
            </a:lvl6pPr>
            <a:lvl7pPr marL="2971800" indent="-228600" eaLnBrk="0" fontAlgn="base" hangingPunct="0">
              <a:spcBef>
                <a:spcPct val="0"/>
              </a:spcBef>
              <a:spcAft>
                <a:spcPct val="0"/>
              </a:spcAft>
              <a:defRPr>
                <a:solidFill>
                  <a:schemeClr val="bg1"/>
                </a:solidFill>
                <a:latin typeface="Arial" panose="020B0604020202020204" pitchFamily="34" charset="0"/>
              </a:defRPr>
            </a:lvl7pPr>
            <a:lvl8pPr marL="3429000" indent="-228600" eaLnBrk="0" fontAlgn="base" hangingPunct="0">
              <a:spcBef>
                <a:spcPct val="0"/>
              </a:spcBef>
              <a:spcAft>
                <a:spcPct val="0"/>
              </a:spcAft>
              <a:defRPr>
                <a:solidFill>
                  <a:schemeClr val="bg1"/>
                </a:solidFill>
                <a:latin typeface="Arial" panose="020B0604020202020204" pitchFamily="34" charset="0"/>
              </a:defRPr>
            </a:lvl8pPr>
            <a:lvl9pPr marL="3886200" indent="-228600" eaLnBrk="0" fontAlgn="base" hangingPunct="0">
              <a:spcBef>
                <a:spcPct val="0"/>
              </a:spcBef>
              <a:spcAft>
                <a:spcPct val="0"/>
              </a:spcAft>
              <a:defRPr>
                <a:solidFill>
                  <a:schemeClr val="bg1"/>
                </a:solidFill>
                <a:latin typeface="Arial" panose="020B0604020202020204" pitchFamily="34" charset="0"/>
              </a:defRPr>
            </a:lvl9pPr>
          </a:lstStyle>
          <a:p>
            <a:r>
              <a:rPr lang="en-US" altLang="en-US" sz="2400" dirty="0">
                <a:solidFill>
                  <a:srgbClr val="000000"/>
                </a:solidFill>
                <a:latin typeface="Comic Sans MS" panose="030F0702030302020204" pitchFamily="66" charset="0"/>
              </a:rPr>
              <a:t>Yan and Kang 2003</a:t>
            </a:r>
            <a:r>
              <a:rPr lang="en-US" altLang="en-US" dirty="0"/>
              <a:t> </a:t>
            </a:r>
            <a:endParaRPr lang="en-US" altLang="en-US" sz="2400" dirty="0">
              <a:latin typeface="Comic Sans MS" panose="030F0702030302020204" pitchFamily="66" charset="0"/>
            </a:endParaRPr>
          </a:p>
        </p:txBody>
      </p:sp>
    </p:spTree>
    <p:extLst>
      <p:ext uri="{BB962C8B-B14F-4D97-AF65-F5344CB8AC3E}">
        <p14:creationId xmlns:p14="http://schemas.microsoft.com/office/powerpoint/2010/main" val="388694623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0176"/>
                                        </p:tgtEl>
                                        <p:attrNameLst>
                                          <p:attrName>style.visibility</p:attrName>
                                        </p:attrNameLst>
                                      </p:cBhvr>
                                      <p:to>
                                        <p:strVal val="visible"/>
                                      </p:to>
                                    </p:set>
                                    <p:animEffect transition="in" filter="blinds(horizontal)">
                                      <p:cBhvr>
                                        <p:cTn id="7" dur="500"/>
                                        <p:tgtEl>
                                          <p:spTgt spid="2201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220176"/>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55" presetClass="entr" presetSubtype="0" fill="hold" nodeType="clickEffect">
                                  <p:stCondLst>
                                    <p:cond delay="0"/>
                                  </p:stCondLst>
                                  <p:childTnLst>
                                    <p:set>
                                      <p:cBhvr>
                                        <p:cTn id="15" dur="1" fill="hold">
                                          <p:stCondLst>
                                            <p:cond delay="0"/>
                                          </p:stCondLst>
                                        </p:cTn>
                                        <p:tgtEl>
                                          <p:spTgt spid="220177"/>
                                        </p:tgtEl>
                                        <p:attrNameLst>
                                          <p:attrName>style.visibility</p:attrName>
                                        </p:attrNameLst>
                                      </p:cBhvr>
                                      <p:to>
                                        <p:strVal val="visible"/>
                                      </p:to>
                                    </p:set>
                                    <p:anim calcmode="lin" valueType="num">
                                      <p:cBhvr>
                                        <p:cTn id="16" dur="1000" fill="hold"/>
                                        <p:tgtEl>
                                          <p:spTgt spid="220177"/>
                                        </p:tgtEl>
                                        <p:attrNameLst>
                                          <p:attrName>ppt_w</p:attrName>
                                        </p:attrNameLst>
                                      </p:cBhvr>
                                      <p:tavLst>
                                        <p:tav tm="0">
                                          <p:val>
                                            <p:strVal val="#ppt_w*0.70"/>
                                          </p:val>
                                        </p:tav>
                                        <p:tav tm="100000">
                                          <p:val>
                                            <p:strVal val="#ppt_w"/>
                                          </p:val>
                                        </p:tav>
                                      </p:tavLst>
                                    </p:anim>
                                    <p:anim calcmode="lin" valueType="num">
                                      <p:cBhvr>
                                        <p:cTn id="17" dur="1000" fill="hold"/>
                                        <p:tgtEl>
                                          <p:spTgt spid="220177"/>
                                        </p:tgtEl>
                                        <p:attrNameLst>
                                          <p:attrName>ppt_h</p:attrName>
                                        </p:attrNameLst>
                                      </p:cBhvr>
                                      <p:tavLst>
                                        <p:tav tm="0">
                                          <p:val>
                                            <p:strVal val="#ppt_h"/>
                                          </p:val>
                                        </p:tav>
                                        <p:tav tm="100000">
                                          <p:val>
                                            <p:strVal val="#ppt_h"/>
                                          </p:val>
                                        </p:tav>
                                      </p:tavLst>
                                    </p:anim>
                                    <p:animEffect transition="in" filter="fade">
                                      <p:cBhvr>
                                        <p:cTn id="18" dur="1000"/>
                                        <p:tgtEl>
                                          <p:spTgt spid="22017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20180"/>
                                        </p:tgtEl>
                                        <p:attrNameLst>
                                          <p:attrName>style.visibility</p:attrName>
                                        </p:attrNameLst>
                                      </p:cBhvr>
                                      <p:to>
                                        <p:strVal val="visible"/>
                                      </p:to>
                                    </p:set>
                                    <p:anim calcmode="lin" valueType="num">
                                      <p:cBhvr additive="base">
                                        <p:cTn id="23" dur="500" fill="hold"/>
                                        <p:tgtEl>
                                          <p:spTgt spid="220180"/>
                                        </p:tgtEl>
                                        <p:attrNameLst>
                                          <p:attrName>ppt_x</p:attrName>
                                        </p:attrNameLst>
                                      </p:cBhvr>
                                      <p:tavLst>
                                        <p:tav tm="0">
                                          <p:val>
                                            <p:strVal val="#ppt_x"/>
                                          </p:val>
                                        </p:tav>
                                        <p:tav tm="100000">
                                          <p:val>
                                            <p:strVal val="#ppt_x"/>
                                          </p:val>
                                        </p:tav>
                                      </p:tavLst>
                                    </p:anim>
                                    <p:anim calcmode="lin" valueType="num">
                                      <p:cBhvr additive="base">
                                        <p:cTn id="24" dur="500" fill="hold"/>
                                        <p:tgtEl>
                                          <p:spTgt spid="220180"/>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220182"/>
                                        </p:tgtEl>
                                        <p:attrNameLst>
                                          <p:attrName>style.visibility</p:attrName>
                                        </p:attrNameLst>
                                      </p:cBhvr>
                                      <p:to>
                                        <p:strVal val="visible"/>
                                      </p:to>
                                    </p:set>
                                    <p:animEffect transition="in" filter="box(in)">
                                      <p:cBhvr>
                                        <p:cTn id="29" dur="500"/>
                                        <p:tgtEl>
                                          <p:spTgt spid="220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76" grpId="0" animBg="1"/>
      <p:bldP spid="220176" grpId="1" animBg="1"/>
      <p:bldP spid="220180" grpId="0"/>
      <p:bldP spid="22018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8534400" cy="757536"/>
          </a:xfrm>
        </p:spPr>
        <p:txBody>
          <a:bodyPr/>
          <a:lstStyle/>
          <a:p>
            <a:r>
              <a:rPr lang="en-ZW" sz="2800" dirty="0" smtClean="0">
                <a:solidFill>
                  <a:schemeClr val="accent4"/>
                </a:solidFill>
                <a:latin typeface="+mn-lt"/>
                <a:ea typeface="Calibri" panose="020F0502020204030204" pitchFamily="34" charset="0"/>
              </a:rPr>
              <a:t>Which-won-where </a:t>
            </a:r>
            <a:r>
              <a:rPr lang="en-ZW" sz="2800" dirty="0">
                <a:solidFill>
                  <a:schemeClr val="accent4"/>
                </a:solidFill>
                <a:latin typeface="+mn-lt"/>
                <a:ea typeface="Calibri" panose="020F0502020204030204" pitchFamily="34" charset="0"/>
              </a:rPr>
              <a:t>and mega-environment delineation </a:t>
            </a:r>
            <a:r>
              <a:rPr lang="en-ZW" sz="2800" dirty="0" err="1">
                <a:solidFill>
                  <a:schemeClr val="accent4"/>
                </a:solidFill>
                <a:latin typeface="+mn-lt"/>
                <a:ea typeface="Calibri" panose="020F0502020204030204" pitchFamily="34" charset="0"/>
              </a:rPr>
              <a:t>biplot</a:t>
            </a:r>
            <a:r>
              <a:rPr lang="en-ZW" sz="2800" dirty="0">
                <a:solidFill>
                  <a:schemeClr val="accent4"/>
                </a:solidFill>
                <a:latin typeface="+mn-lt"/>
                <a:ea typeface="Calibri" panose="020F0502020204030204" pitchFamily="34" charset="0"/>
              </a:rPr>
              <a:t> </a:t>
            </a:r>
            <a:endParaRPr lang="en-US" sz="2800" dirty="0">
              <a:solidFill>
                <a:schemeClr val="accent4"/>
              </a:solidFill>
              <a:latin typeface="+mn-lt"/>
            </a:endParaRPr>
          </a:p>
        </p:txBody>
      </p:sp>
      <p:pic>
        <p:nvPicPr>
          <p:cNvPr id="4" name="Picture 3"/>
          <p:cNvPicPr/>
          <p:nvPr/>
        </p:nvPicPr>
        <p:blipFill rotWithShape="1">
          <a:blip r:embed="rId2"/>
          <a:srcRect l="5334" t="6528" r="6666" b="5472"/>
          <a:stretch/>
        </p:blipFill>
        <p:spPr>
          <a:xfrm>
            <a:off x="1676400" y="833736"/>
            <a:ext cx="5257800" cy="4916865"/>
          </a:xfrm>
          <a:prstGeom prst="rect">
            <a:avLst/>
          </a:prstGeom>
        </p:spPr>
      </p:pic>
      <p:sp>
        <p:nvSpPr>
          <p:cNvPr id="5" name="Rectangle 4"/>
          <p:cNvSpPr/>
          <p:nvPr/>
        </p:nvSpPr>
        <p:spPr>
          <a:xfrm>
            <a:off x="304800" y="5929988"/>
            <a:ext cx="8544560" cy="584775"/>
          </a:xfrm>
          <a:prstGeom prst="rect">
            <a:avLst/>
          </a:prstGeom>
          <a:solidFill>
            <a:schemeClr val="bg2">
              <a:lumMod val="20000"/>
              <a:lumOff val="80000"/>
            </a:schemeClr>
          </a:solidFill>
        </p:spPr>
        <p:txBody>
          <a:bodyPr wrap="square">
            <a:spAutoFit/>
          </a:bodyPr>
          <a:lstStyle/>
          <a:p>
            <a:r>
              <a:rPr lang="en-ZW" sz="1600" dirty="0" smtClean="0">
                <a:latin typeface="+mn-lt"/>
                <a:ea typeface="Calibri" panose="020F0502020204030204" pitchFamily="34" charset="0"/>
              </a:rPr>
              <a:t>Four different </a:t>
            </a:r>
            <a:r>
              <a:rPr lang="en-ZW" sz="1600" dirty="0">
                <a:latin typeface="+mn-lt"/>
                <a:ea typeface="Calibri" panose="020F0502020204030204" pitchFamily="34" charset="0"/>
              </a:rPr>
              <a:t>mega-environments which are the optimum, managed drought conditions, low P, and the last environment that was composed of combined low N and random stress conditions</a:t>
            </a:r>
            <a:endParaRPr lang="en-US" sz="1600" dirty="0">
              <a:latin typeface="+mn-lt"/>
            </a:endParaRPr>
          </a:p>
        </p:txBody>
      </p:sp>
    </p:spTree>
    <p:extLst>
      <p:ext uri="{BB962C8B-B14F-4D97-AF65-F5344CB8AC3E}">
        <p14:creationId xmlns:p14="http://schemas.microsoft.com/office/powerpoint/2010/main" val="42801631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1120" y="175885"/>
            <a:ext cx="6050280" cy="563562"/>
          </a:xfrm>
        </p:spPr>
        <p:txBody>
          <a:bodyPr/>
          <a:lstStyle/>
          <a:p>
            <a:r>
              <a:rPr lang="en-ZW" sz="2800" dirty="0" smtClean="0">
                <a:solidFill>
                  <a:schemeClr val="accent4"/>
                </a:solidFill>
                <a:latin typeface="+mn-lt"/>
                <a:ea typeface="Calibri" panose="020F0502020204030204" pitchFamily="34" charset="0"/>
              </a:rPr>
              <a:t>Best </a:t>
            </a:r>
            <a:r>
              <a:rPr lang="en-ZW" sz="2800" dirty="0">
                <a:solidFill>
                  <a:schemeClr val="accent4"/>
                </a:solidFill>
                <a:latin typeface="+mn-lt"/>
                <a:ea typeface="Calibri" panose="020F0502020204030204" pitchFamily="34" charset="0"/>
              </a:rPr>
              <a:t>QPM genotypes </a:t>
            </a:r>
            <a:r>
              <a:rPr lang="en-ZW" sz="2800" dirty="0" smtClean="0">
                <a:solidFill>
                  <a:schemeClr val="accent4"/>
                </a:solidFill>
                <a:latin typeface="+mn-lt"/>
                <a:ea typeface="Calibri" panose="020F0502020204030204" pitchFamily="34" charset="0"/>
              </a:rPr>
              <a:t>mean and stability</a:t>
            </a:r>
            <a:endParaRPr lang="en-US" sz="2800" dirty="0">
              <a:solidFill>
                <a:schemeClr val="accent4"/>
              </a:solidFill>
              <a:latin typeface="+mn-lt"/>
            </a:endParaRPr>
          </a:p>
        </p:txBody>
      </p:sp>
      <p:pic>
        <p:nvPicPr>
          <p:cNvPr id="4" name="Picture 3"/>
          <p:cNvPicPr/>
          <p:nvPr/>
        </p:nvPicPr>
        <p:blipFill rotWithShape="1">
          <a:blip r:embed="rId2"/>
          <a:srcRect l="7334" t="5999" r="5999" b="6001"/>
          <a:stretch/>
        </p:blipFill>
        <p:spPr>
          <a:xfrm>
            <a:off x="1600200" y="1394153"/>
            <a:ext cx="4876800" cy="4701847"/>
          </a:xfrm>
          <a:prstGeom prst="rect">
            <a:avLst/>
          </a:prstGeom>
        </p:spPr>
      </p:pic>
      <p:sp>
        <p:nvSpPr>
          <p:cNvPr id="5" name="Rectangle 4"/>
          <p:cNvSpPr/>
          <p:nvPr/>
        </p:nvSpPr>
        <p:spPr>
          <a:xfrm>
            <a:off x="1219200" y="6096000"/>
            <a:ext cx="6172200" cy="646331"/>
          </a:xfrm>
          <a:prstGeom prst="rect">
            <a:avLst/>
          </a:prstGeom>
        </p:spPr>
        <p:txBody>
          <a:bodyPr wrap="square">
            <a:spAutoFit/>
          </a:bodyPr>
          <a:lstStyle/>
          <a:p>
            <a:pPr algn="ctr"/>
            <a:r>
              <a:rPr lang="en-ZW" sz="1200" dirty="0" smtClean="0">
                <a:latin typeface="Times New Roman" panose="02020603050405020304" pitchFamily="18" charset="0"/>
                <a:ea typeface="Calibri" panose="020F0502020204030204" pitchFamily="34" charset="0"/>
              </a:rPr>
              <a:t> </a:t>
            </a:r>
            <a:r>
              <a:rPr lang="en-ZW" dirty="0">
                <a:latin typeface="+mn-lt"/>
                <a:ea typeface="Calibri" panose="020F0502020204030204" pitchFamily="34" charset="0"/>
              </a:rPr>
              <a:t>QPM germplasm </a:t>
            </a:r>
            <a:r>
              <a:rPr lang="en-GB" dirty="0">
                <a:latin typeface="+mn-lt"/>
                <a:ea typeface="Calibri" panose="020F0502020204030204" pitchFamily="34" charset="0"/>
              </a:rPr>
              <a:t>CZH132044Q was found to be stable and high yielding across different </a:t>
            </a:r>
            <a:r>
              <a:rPr lang="en-GB" dirty="0" smtClean="0">
                <a:latin typeface="+mn-lt"/>
                <a:ea typeface="Calibri" panose="020F0502020204030204" pitchFamily="34" charset="0"/>
              </a:rPr>
              <a:t>environments</a:t>
            </a:r>
            <a:endParaRPr lang="en-US" dirty="0">
              <a:latin typeface="+mn-lt"/>
            </a:endParaRPr>
          </a:p>
        </p:txBody>
      </p:sp>
    </p:spTree>
    <p:extLst>
      <p:ext uri="{BB962C8B-B14F-4D97-AF65-F5344CB8AC3E}">
        <p14:creationId xmlns:p14="http://schemas.microsoft.com/office/powerpoint/2010/main" val="19384329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fricaRISING_presentation_template_Global">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2756</TotalTime>
  <Words>368</Words>
  <Application>Microsoft Office PowerPoint</Application>
  <PresentationFormat>On-screen Show (4:3)</PresentationFormat>
  <Paragraphs>49</Paragraphs>
  <Slides>11</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vt:i4>
      </vt:variant>
    </vt:vector>
  </HeadingPairs>
  <TitlesOfParts>
    <vt:vector size="21" baseType="lpstr">
      <vt:lpstr>ＭＳ Ｐゴシック</vt:lpstr>
      <vt:lpstr>ＭＳ Ｐゴシック</vt:lpstr>
      <vt:lpstr>Arial</vt:lpstr>
      <vt:lpstr>Calibri</vt:lpstr>
      <vt:lpstr>Cambria</vt:lpstr>
      <vt:lpstr>Comic Sans MS</vt:lpstr>
      <vt:lpstr>Gill Sans</vt:lpstr>
      <vt:lpstr>Times New Roman</vt:lpstr>
      <vt:lpstr>Wingdings</vt:lpstr>
      <vt:lpstr>AfricaRISING_presentation_template_Global</vt:lpstr>
      <vt:lpstr>PowerPoint Presentation</vt:lpstr>
      <vt:lpstr>QPM opaque-2 Maize</vt:lpstr>
      <vt:lpstr>PowerPoint Presentation</vt:lpstr>
      <vt:lpstr>QPM: Nutritionally enhanced maize</vt:lpstr>
      <vt:lpstr>Objectives of the trials</vt:lpstr>
      <vt:lpstr>Material and Methods</vt:lpstr>
      <vt:lpstr>Statistical Analysis</vt:lpstr>
      <vt:lpstr>Which-won-where and mega-environment delineation biplot </vt:lpstr>
      <vt:lpstr>Best QPM genotypes mean and stability</vt:lpstr>
      <vt:lpstr>Conclusions</vt:lpstr>
      <vt:lpstr>Thanks You!!!</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Mateete</dc:creator>
  <cp:lastModifiedBy>Peter Setimela</cp:lastModifiedBy>
  <cp:revision>14</cp:revision>
  <dcterms:created xsi:type="dcterms:W3CDTF">2016-06-26T05:52:38Z</dcterms:created>
  <dcterms:modified xsi:type="dcterms:W3CDTF">2016-07-01T04:49:55Z</dcterms:modified>
</cp:coreProperties>
</file>